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1" r:id="rId2"/>
    <p:sldId id="272" r:id="rId3"/>
    <p:sldId id="292" r:id="rId4"/>
    <p:sldId id="273" r:id="rId5"/>
    <p:sldId id="293" r:id="rId6"/>
    <p:sldId id="274" r:id="rId7"/>
    <p:sldId id="275" r:id="rId8"/>
    <p:sldId id="276" r:id="rId9"/>
    <p:sldId id="294" r:id="rId10"/>
    <p:sldId id="277" r:id="rId11"/>
    <p:sldId id="295" r:id="rId12"/>
    <p:sldId id="278" r:id="rId13"/>
    <p:sldId id="296" r:id="rId14"/>
    <p:sldId id="297" r:id="rId15"/>
    <p:sldId id="279" r:id="rId16"/>
    <p:sldId id="298" r:id="rId17"/>
    <p:sldId id="28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85744-E18A-4FBC-AEE5-BBF52B128B4E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FCD461-0F7B-4C5B-B879-6755F2916B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44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BB481AA-4920-4CF2-BB52-05F0E7998B8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>
                <a:latin typeface="Times New Roman" pitchFamily="18" charset="0"/>
              </a:rPr>
              <a:t>Figure 17.8 The initiation of transcription at a eukaryotic promoter.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6DDE901-1F9C-48EF-B38A-7393923A3F1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>
                <a:latin typeface="Times New Roman" pitchFamily="18" charset="0"/>
              </a:rPr>
              <a:t>Figure 17.9 Transcription elongation.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04FF8CE-29B4-47F5-A11F-78FADC3C82B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>
                <a:latin typeface="Times New Roman" pitchFamily="18" charset="0"/>
              </a:rPr>
              <a:t>Figure 17.10 RNA processing: Addition of the 5</a:t>
            </a:r>
            <a:r>
              <a:rPr lang="en-US">
                <a:latin typeface="Times New Roman" pitchFamily="18" charset="0"/>
                <a:sym typeface="Symbol" pitchFamily="18" charset="2"/>
              </a:rPr>
              <a:t></a:t>
            </a:r>
            <a:r>
              <a:rPr lang="en-US">
                <a:latin typeface="Times New Roman" pitchFamily="18" charset="0"/>
              </a:rPr>
              <a:t> cap and poly-A tail.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70B5661-0092-4BE6-BC65-AC39264D441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>
                <a:latin typeface="Times New Roman" pitchFamily="18" charset="0"/>
              </a:rPr>
              <a:t>Figure 17.11 RNA processing: RNA splicing.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49E2AED-AFA8-4EBC-AC2A-EC824F695DC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>
                <a:latin typeface="Times New Roman" pitchFamily="18" charset="0"/>
              </a:rPr>
              <a:t>Figure 17.12 The roles of snRNPs and spliceosomes in pre-mRNA splicing.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9DFB80A-7A14-4B8E-A2CD-1CE7A94BEAE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>
                <a:latin typeface="Times New Roman" pitchFamily="18" charset="0"/>
              </a:rPr>
              <a:t>Figure 17.13 Correspondence between exons and protein domains.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7057CD3-BBA5-42F0-B678-BE6151E32E7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>
                <a:latin typeface="Times New Roman" pitchFamily="18" charset="0"/>
              </a:rPr>
              <a:t>Figure 17.14 Translation: the basic concept.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46F3F-94C6-47F9-8737-C12738BE05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824BC0-7764-4052-9AD9-880F9B0CEE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C76E6-067E-4290-BA58-0E3A9A529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114E-3C65-4BB0-AAA8-DE68676AFFD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895ED8-314A-4D39-B2CC-AFF18AB6A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17F62-15D7-4CCC-A724-6240769EF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53DE-0593-4385-9E61-09562AE74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501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72888-35A9-40D2-B096-43055ED14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D3E070-9CA1-4804-9FFB-E4B595D4B9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5166F-60CB-4760-9B24-7DFF4C4A9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114E-3C65-4BB0-AAA8-DE68676AFFD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F34CB-AC9E-41EE-BB00-818076523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4077E2-6023-43FA-A84D-B0F1D49F3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53DE-0593-4385-9E61-09562AE74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467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078933-603F-48D0-ADDC-0F62D83B7E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AE325F-2821-40E5-B3D1-A1C475A4E9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E7772-A9CA-46D5-B497-8D827D585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114E-3C65-4BB0-AAA8-DE68676AFFD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7D8B6C-53B0-4189-B401-6E67F3DC9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D981AF-55EE-41A2-A354-512846C71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53DE-0593-4385-9E61-09562AE74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555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5D355-B7E4-4EBF-9F6E-34DE15755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090B5-66C4-4F5A-975F-18502CA03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CCBADF-5F0D-4D88-9E6B-BAC2DC213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114E-3C65-4BB0-AAA8-DE68676AFFD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4D42CD-3A79-4CAD-BFD4-79AC801A8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4C6BE2-50B2-45B7-ABA4-FE6029B7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53DE-0593-4385-9E61-09562AE74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66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CEE6A-AA66-472F-9679-1452839D6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F0C7F0-38F4-4FD5-BB67-DFC191B315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95E25-8959-42B3-AE64-12B7D883F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114E-3C65-4BB0-AAA8-DE68676AFFD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C205E1-5028-4BD4-B116-2650A11EB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E704B4-8406-4963-BF58-19DD6DA18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53DE-0593-4385-9E61-09562AE74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661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4571E-1A61-44EC-BFD1-96FA95E1E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A9D31-A22E-46C1-B035-9978CF7D4C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69D13B-5CFF-4015-AE29-CB799D0477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0CF824-F5F1-46A2-ACB0-73B500563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114E-3C65-4BB0-AAA8-DE68676AFFD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B34164-C5B2-4845-BD47-53EEAFEF6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9C2AD0-4641-4867-8BB1-3FC232C8E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53DE-0593-4385-9E61-09562AE74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873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E6E72-48C7-425F-94E8-2FE49D07D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562770-CB10-4D72-B594-766BAA2748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9065E3-3BA2-43A5-852A-C85AE1CCF7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667F2B-8EB8-4D01-B5F3-CD7B311EE2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7A8142-4910-43FF-9C9A-BF4B722111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29F07C-5F4F-4780-8F54-80CDE6615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114E-3C65-4BB0-AAA8-DE68676AFFD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60B864-044A-491A-9AF0-EF9E45BEB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D93D4A-1B9D-420E-A2C3-C782443CB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53DE-0593-4385-9E61-09562AE74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545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906B5-16BD-42D3-B679-23FC0EC7B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4293F3-E713-4806-B335-6055F5ADE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114E-3C65-4BB0-AAA8-DE68676AFFD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AA6E4F-7BB7-4178-9D15-746B87F14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CB18DD-2F4C-49BC-9AA9-DD175F74E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53DE-0593-4385-9E61-09562AE74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803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FE6A4E-E9E4-4683-AE46-DAF518534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114E-3C65-4BB0-AAA8-DE68676AFFD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E0EE32-1049-4487-82B3-368FB9894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A7E2E4-3BBD-4CA8-A207-D769132B1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53DE-0593-4385-9E61-09562AE74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98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E7103-6206-472B-A213-81F24842E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84446-9177-4562-8B33-E2A701458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0F37EB-C770-4A46-B1E7-372C07D270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DE67F0-7BB6-4AD7-A249-8212FD153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114E-3C65-4BB0-AAA8-DE68676AFFD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6D32B5-4BD8-4FAB-93D6-BE4776371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19E814-6A3B-48B5-9C34-E471941CF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53DE-0593-4385-9E61-09562AE74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606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624C6-AE2C-4184-85F6-E163CFD9A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280CFF-FCA3-41CB-9CE3-F8FD356768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64D863-5CFE-4511-9BD6-328C15BE38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5BE8BA-4340-4AE4-A8ED-2DBB93AC1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114E-3C65-4BB0-AAA8-DE68676AFFD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4EAD09-C864-41C6-98AE-8EA48040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F262FC-CDB7-4ED5-AC4C-774C2F07B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53DE-0593-4385-9E61-09562AE74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11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600EED-FA52-40FA-80A4-B30DCCF37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82299A-10F3-41D2-BE7A-3A5A42CD7A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BC907C-7C26-4674-B9B0-312853DE81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4114E-3C65-4BB0-AAA8-DE68676AFFD7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31CF7E-4630-4862-9EBE-124DDBF886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1AD31-CCE6-470C-A703-0F5E971D51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353DE-0593-4385-9E61-09562AE74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8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662113" y="463551"/>
            <a:ext cx="8534400" cy="769441"/>
          </a:xfrm>
          <a:prstGeom prst="rect">
            <a:avLst/>
          </a:prstGeom>
        </p:spPr>
        <p:txBody>
          <a:bodyPr vert="horz" lIns="91440" tIns="45720" rIns="91440" bIns="45720" rtlCol="0" anchor="t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44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Synthesis of an RNA Transcript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057400" y="1374776"/>
            <a:ext cx="8534400" cy="2135969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/>
          <a:p>
            <a:pPr marL="350838" indent="-350838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/>
              <a:t>The three stages of transcription</a:t>
            </a:r>
            <a:endParaRPr lang="en-US" sz="3000" dirty="0"/>
          </a:p>
          <a:p>
            <a:pPr marL="977900" lvl="1" indent="-30480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800" dirty="0">
                <a:solidFill>
                  <a:srgbClr val="00B050"/>
                </a:solidFill>
              </a:rPr>
              <a:t>Initiation</a:t>
            </a:r>
          </a:p>
          <a:p>
            <a:pPr marL="977900" lvl="1" indent="-30480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Elongation</a:t>
            </a:r>
          </a:p>
          <a:p>
            <a:pPr marL="977900" lvl="1" indent="-30480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Termination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676400" y="469901"/>
            <a:ext cx="8534400" cy="769441"/>
          </a:xfrm>
          <a:prstGeom prst="rect">
            <a:avLst/>
          </a:prstGeom>
        </p:spPr>
        <p:txBody>
          <a:bodyPr vert="horz" lIns="91440" tIns="45720" rIns="91440" bIns="45720" rtlCol="0" anchor="t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44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Split Genes and RNA Splicing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057400" y="1417639"/>
            <a:ext cx="8534400" cy="4995855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/>
          <a:p>
            <a:pPr marL="350838" indent="-350838">
              <a:lnSpc>
                <a:spcPct val="8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/>
              <a:t>Most eukaryotic genes and their RNA transcripts have long </a:t>
            </a:r>
            <a:r>
              <a:rPr lang="en-US" sz="3200" dirty="0" err="1"/>
              <a:t>noncoding</a:t>
            </a:r>
            <a:r>
              <a:rPr lang="en-US" sz="3200" dirty="0"/>
              <a:t> stretches of nucleotides that lie between coding regions</a:t>
            </a:r>
          </a:p>
          <a:p>
            <a:pPr marL="350838" indent="-350838">
              <a:lnSpc>
                <a:spcPct val="8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/>
              <a:t>These </a:t>
            </a:r>
            <a:r>
              <a:rPr lang="en-US" sz="3200" dirty="0" err="1"/>
              <a:t>noncoding</a:t>
            </a:r>
            <a:r>
              <a:rPr lang="en-US" sz="3200" dirty="0"/>
              <a:t> regions are called intervening sequences, or</a:t>
            </a:r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b="1" dirty="0" err="1">
                <a:solidFill>
                  <a:srgbClr val="00B050"/>
                </a:solidFill>
              </a:rPr>
              <a:t>introns</a:t>
            </a:r>
            <a:endParaRPr lang="en-US" sz="3200" b="1" dirty="0">
              <a:solidFill>
                <a:srgbClr val="00B050"/>
              </a:solidFill>
            </a:endParaRPr>
          </a:p>
          <a:p>
            <a:pPr marL="350838" indent="-350838">
              <a:lnSpc>
                <a:spcPct val="8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/>
              <a:t>The other regions are called </a:t>
            </a:r>
            <a:r>
              <a:rPr lang="en-US" sz="3200" b="1" dirty="0" err="1">
                <a:solidFill>
                  <a:srgbClr val="00B050"/>
                </a:solidFill>
              </a:rPr>
              <a:t>exons</a:t>
            </a:r>
            <a:r>
              <a:rPr lang="en-US" sz="3200" b="1" dirty="0"/>
              <a:t> </a:t>
            </a:r>
            <a:r>
              <a:rPr lang="en-US" sz="3200" dirty="0"/>
              <a:t>because they are eventually expressed, usually translated into amino acid sequences</a:t>
            </a:r>
          </a:p>
          <a:p>
            <a:pPr marL="350838" indent="-350838">
              <a:lnSpc>
                <a:spcPct val="85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srgbClr val="00B050"/>
                </a:solidFill>
              </a:rPr>
              <a:t>RNA splicing </a:t>
            </a:r>
            <a:r>
              <a:rPr lang="en-US" sz="3200" dirty="0"/>
              <a:t>removes </a:t>
            </a:r>
            <a:r>
              <a:rPr lang="en-US" sz="3200" dirty="0" err="1"/>
              <a:t>introns</a:t>
            </a:r>
            <a:r>
              <a:rPr lang="en-US" sz="3200" dirty="0"/>
              <a:t> and joins </a:t>
            </a:r>
            <a:r>
              <a:rPr lang="en-US" sz="3200" dirty="0" err="1"/>
              <a:t>exons</a:t>
            </a:r>
            <a:r>
              <a:rPr lang="en-US" sz="3200" dirty="0"/>
              <a:t>, creating an mRNA molecule with a continuous coding sequence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5400"/>
            <a:ext cx="2590800" cy="304800"/>
          </a:xfrm>
        </p:spPr>
        <p:txBody>
          <a:bodyPr/>
          <a:lstStyle/>
          <a:p>
            <a:pPr eaLnBrk="1" hangingPunct="1"/>
            <a:r>
              <a:rPr lang="en-US" sz="1200">
                <a:latin typeface="Arial" charset="0"/>
              </a:rPr>
              <a:t>Figure 17.11</a:t>
            </a:r>
          </a:p>
        </p:txBody>
      </p:sp>
      <p:pic>
        <p:nvPicPr>
          <p:cNvPr id="36867" name="Picture 3" descr="17_11RNASplicing-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0864" y="1931989"/>
            <a:ext cx="8548687" cy="299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3240089" y="1951038"/>
            <a:ext cx="1682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500" b="1"/>
              <a:t>5</a:t>
            </a:r>
            <a:r>
              <a:rPr lang="en-US" sz="1500" b="1">
                <a:sym typeface="Symbol" pitchFamily="18" charset="2"/>
              </a:rPr>
              <a:t></a:t>
            </a:r>
            <a:endParaRPr lang="en-US" sz="1500" b="1"/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3476626" y="1941513"/>
            <a:ext cx="1120775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500" b="1"/>
              <a:t>Exon Intron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4684713" y="1941513"/>
            <a:ext cx="519112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500" b="1"/>
              <a:t>Exon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2874964" y="2225676"/>
            <a:ext cx="168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500" b="1"/>
              <a:t>5</a:t>
            </a:r>
            <a:r>
              <a:rPr lang="en-US" sz="1500" b="1">
                <a:sym typeface="Symbol" pitchFamily="18" charset="2"/>
              </a:rPr>
              <a:t></a:t>
            </a:r>
            <a:endParaRPr lang="en-US" sz="1500" b="1"/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3073401" y="2220914"/>
            <a:ext cx="379413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500" b="1"/>
              <a:t>Cap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1811338" y="2219326"/>
            <a:ext cx="102235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sz="1500" b="1"/>
              <a:t>Pre-mRNA</a:t>
            </a:r>
            <a:br>
              <a:rPr lang="en-US" sz="1500" b="1"/>
            </a:br>
            <a:r>
              <a:rPr lang="en-US" sz="1500" b="1"/>
              <a:t>Codon</a:t>
            </a:r>
            <a:br>
              <a:rPr lang="en-US" sz="1500" b="1"/>
            </a:br>
            <a:r>
              <a:rPr lang="en-US" sz="1500" b="1"/>
              <a:t>numbers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3573464" y="2479676"/>
            <a:ext cx="473075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500" b="1"/>
              <a:t>1</a:t>
            </a:r>
            <a:r>
              <a:rPr lang="en-US" sz="1500" b="1">
                <a:sym typeface="Symbol" pitchFamily="18" charset="2"/>
              </a:rPr>
              <a:t>30</a:t>
            </a:r>
            <a:endParaRPr lang="en-US" sz="1500" b="1"/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4583113" y="2484438"/>
            <a:ext cx="6985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500" b="1"/>
              <a:t>31</a:t>
            </a:r>
            <a:r>
              <a:rPr lang="en-US" sz="1500" b="1">
                <a:sym typeface="Symbol" pitchFamily="18" charset="2"/>
              </a:rPr>
              <a:t>104</a:t>
            </a:r>
            <a:endParaRPr lang="en-US" sz="1500" b="1"/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4084638" y="3721100"/>
            <a:ext cx="6985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500" b="1"/>
              <a:t>mRNA</a:t>
            </a: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4797426" y="3717926"/>
            <a:ext cx="168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500" b="1"/>
              <a:t>5</a:t>
            </a:r>
            <a:r>
              <a:rPr lang="en-US" sz="1500" b="1">
                <a:sym typeface="Symbol" pitchFamily="18" charset="2"/>
              </a:rPr>
              <a:t></a:t>
            </a:r>
            <a:endParaRPr lang="en-US" sz="1500" b="1"/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4976813" y="3721100"/>
            <a:ext cx="379412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500" b="1"/>
              <a:t>Cap</a:t>
            </a: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4708526" y="4181476"/>
            <a:ext cx="1682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500" b="1"/>
              <a:t>5</a:t>
            </a:r>
            <a:r>
              <a:rPr lang="en-US" sz="1500" b="1">
                <a:sym typeface="Symbol" pitchFamily="18" charset="2"/>
              </a:rPr>
              <a:t></a:t>
            </a:r>
            <a:endParaRPr lang="en-US" sz="1500" b="1"/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6704013" y="1941513"/>
            <a:ext cx="5572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500" b="1"/>
              <a:t>Intron</a:t>
            </a: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8780463" y="1947863"/>
            <a:ext cx="4302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500" b="1"/>
              <a:t>Exon</a:t>
            </a: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7424739" y="4179888"/>
            <a:ext cx="1682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500" b="1"/>
              <a:t>3</a:t>
            </a:r>
            <a:r>
              <a:rPr lang="en-US" sz="1500" b="1">
                <a:sym typeface="Symbol" pitchFamily="18" charset="2"/>
              </a:rPr>
              <a:t></a:t>
            </a:r>
            <a:endParaRPr lang="en-US" sz="1500" b="1"/>
          </a:p>
        </p:txBody>
      </p: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7653339" y="4179888"/>
            <a:ext cx="4413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500" b="1"/>
              <a:t>UTR</a:t>
            </a:r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6596063" y="2894013"/>
            <a:ext cx="21510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500" b="1"/>
              <a:t>Introns cut out and</a:t>
            </a:r>
            <a:br>
              <a:rPr lang="en-US" sz="1500" b="1"/>
            </a:br>
            <a:r>
              <a:rPr lang="en-US" sz="1500" b="1"/>
              <a:t>exons spliced together</a:t>
            </a:r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9348789" y="1951038"/>
            <a:ext cx="1682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500" b="1"/>
              <a:t>3</a:t>
            </a:r>
            <a:r>
              <a:rPr lang="en-US" sz="1500" b="1">
                <a:sym typeface="Symbol" pitchFamily="18" charset="2"/>
              </a:rPr>
              <a:t></a:t>
            </a:r>
            <a:endParaRPr lang="en-US" sz="1500" b="1"/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8666163" y="2490788"/>
            <a:ext cx="4889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500" b="1"/>
              <a:t>105</a:t>
            </a:r>
            <a:r>
              <a:rPr lang="en-US" sz="1500" b="1">
                <a:sym typeface="Symbol" pitchFamily="18" charset="2"/>
              </a:rPr>
              <a:t></a:t>
            </a:r>
            <a:br>
              <a:rPr lang="en-US" sz="1500" b="1">
                <a:sym typeface="Symbol" pitchFamily="18" charset="2"/>
              </a:rPr>
            </a:br>
            <a:r>
              <a:rPr lang="en-US" sz="1500" b="1">
                <a:sym typeface="Symbol" pitchFamily="18" charset="2"/>
              </a:rPr>
              <a:t> 146</a:t>
            </a:r>
            <a:endParaRPr lang="en-US" sz="1500" b="1"/>
          </a:p>
        </p:txBody>
      </p:sp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9380538" y="2208213"/>
            <a:ext cx="925512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500" b="1"/>
              <a:t>Poly-A tail</a:t>
            </a:r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6002339" y="4344988"/>
            <a:ext cx="835025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/>
            <a:r>
              <a:rPr lang="en-US" sz="1500" b="1"/>
              <a:t>Coding</a:t>
            </a:r>
            <a:br>
              <a:rPr lang="en-US" sz="1500" b="1"/>
            </a:br>
            <a:r>
              <a:rPr lang="en-US" sz="1500" b="1"/>
              <a:t>segment</a:t>
            </a:r>
          </a:p>
        </p:txBody>
      </p:sp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7523163" y="3732213"/>
            <a:ext cx="925512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500" b="1"/>
              <a:t>Poly-A tail</a:t>
            </a:r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4935539" y="4167188"/>
            <a:ext cx="4413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500" b="1"/>
              <a:t>UTR</a:t>
            </a:r>
          </a:p>
        </p:txBody>
      </p:sp>
      <p:sp>
        <p:nvSpPr>
          <p:cNvPr id="36891" name="Text Box 27"/>
          <p:cNvSpPr txBox="1">
            <a:spLocks noChangeArrowheads="1"/>
          </p:cNvSpPr>
          <p:nvPr/>
        </p:nvSpPr>
        <p:spPr bwMode="auto">
          <a:xfrm>
            <a:off x="6113464" y="3978276"/>
            <a:ext cx="581025" cy="18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500" b="1"/>
              <a:t>1</a:t>
            </a:r>
            <a:r>
              <a:rPr lang="en-US" sz="1500" b="1">
                <a:sym typeface="Symbol" pitchFamily="18" charset="2"/>
              </a:rPr>
              <a:t>146</a:t>
            </a:r>
            <a:endParaRPr lang="en-US" sz="1500" b="1"/>
          </a:p>
        </p:txBody>
      </p:sp>
      <p:sp>
        <p:nvSpPr>
          <p:cNvPr id="36892" name="AutoShape 28"/>
          <p:cNvSpPr>
            <a:spLocks/>
          </p:cNvSpPr>
          <p:nvPr/>
        </p:nvSpPr>
        <p:spPr bwMode="auto">
          <a:xfrm rot="5400000">
            <a:off x="6248400" y="3359150"/>
            <a:ext cx="292100" cy="1670050"/>
          </a:xfrm>
          <a:prstGeom prst="rightBrace">
            <a:avLst>
              <a:gd name="adj1" fmla="val 4764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93" name="Line 29"/>
          <p:cNvSpPr>
            <a:spLocks noChangeShapeType="1"/>
          </p:cNvSpPr>
          <p:nvPr/>
        </p:nvSpPr>
        <p:spPr bwMode="auto">
          <a:xfrm flipV="1">
            <a:off x="5291138" y="3921126"/>
            <a:ext cx="152400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94" name="Line 30"/>
          <p:cNvSpPr>
            <a:spLocks noChangeShapeType="1"/>
          </p:cNvSpPr>
          <p:nvPr/>
        </p:nvSpPr>
        <p:spPr bwMode="auto">
          <a:xfrm flipH="1" flipV="1">
            <a:off x="7373939" y="3924300"/>
            <a:ext cx="85725" cy="2746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2057400" y="1370013"/>
            <a:ext cx="8305800" cy="2653034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L="350838" indent="-350838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/>
              <a:t>In some cases, RNA splicing is carried out by </a:t>
            </a:r>
            <a:r>
              <a:rPr lang="en-US" sz="3200" dirty="0" err="1"/>
              <a:t>spliceosomes</a:t>
            </a:r>
            <a:endParaRPr lang="en-US" sz="3200" b="1" dirty="0"/>
          </a:p>
          <a:p>
            <a:pPr marL="350838" indent="-350838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b="1" dirty="0" err="1">
                <a:solidFill>
                  <a:srgbClr val="FF0000"/>
                </a:solidFill>
              </a:rPr>
              <a:t>Spliceosomes</a:t>
            </a:r>
            <a:r>
              <a:rPr lang="en-US" sz="3200" dirty="0"/>
              <a:t> consist of a variety of proteins and several small nuclear </a:t>
            </a:r>
            <a:r>
              <a:rPr lang="en-US" sz="3200" dirty="0" err="1"/>
              <a:t>ribonucleoproteins</a:t>
            </a:r>
            <a:r>
              <a:rPr lang="en-US" sz="3200" dirty="0"/>
              <a:t> (</a:t>
            </a:r>
            <a:r>
              <a:rPr lang="en-US" sz="3200" dirty="0" err="1">
                <a:solidFill>
                  <a:srgbClr val="FF0000"/>
                </a:solidFill>
              </a:rPr>
              <a:t>snRNPs</a:t>
            </a:r>
            <a:r>
              <a:rPr lang="en-US" sz="3200" dirty="0"/>
              <a:t>) that recognize the splice sites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5400"/>
            <a:ext cx="2590800" cy="304800"/>
          </a:xfrm>
        </p:spPr>
        <p:txBody>
          <a:bodyPr/>
          <a:lstStyle/>
          <a:p>
            <a:pPr eaLnBrk="1" hangingPunct="1"/>
            <a:r>
              <a:rPr lang="en-US" sz="1200">
                <a:latin typeface="Arial" charset="0"/>
              </a:rPr>
              <a:t>Figure 17.12-3</a:t>
            </a:r>
          </a:p>
        </p:txBody>
      </p:sp>
      <p:pic>
        <p:nvPicPr>
          <p:cNvPr id="38915" name="Picture 3" descr="17_12snRNPsSpliceosome_3-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60739" y="136525"/>
            <a:ext cx="5468937" cy="658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4594226" y="139700"/>
            <a:ext cx="31845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RNA transcript (pre-mRNA)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3392489" y="361950"/>
            <a:ext cx="2635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5</a:t>
            </a:r>
            <a:r>
              <a:rPr lang="en-US" b="1">
                <a:sym typeface="Symbol" pitchFamily="18" charset="2"/>
              </a:rPr>
              <a:t></a:t>
            </a:r>
            <a:endParaRPr lang="en-US" b="1"/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3967163" y="554038"/>
            <a:ext cx="762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Exon 1</a:t>
            </a: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3441700" y="914400"/>
            <a:ext cx="825500" cy="23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Protein</a:t>
            </a: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3448050" y="1239839"/>
            <a:ext cx="825500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snRNA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4418013" y="1730375"/>
            <a:ext cx="825500" cy="23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snRNPs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5764213" y="555626"/>
            <a:ext cx="762000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Intron</a:t>
            </a: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7697788" y="560388"/>
            <a:ext cx="762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Exon 2</a:t>
            </a: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6997701" y="1101725"/>
            <a:ext cx="923925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lang="en-US" b="1"/>
              <a:t>Other </a:t>
            </a:r>
            <a:br>
              <a:rPr lang="en-US" b="1"/>
            </a:br>
            <a:r>
              <a:rPr lang="en-US" b="1"/>
              <a:t>proteins</a:t>
            </a:r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5421313" y="2308226"/>
            <a:ext cx="14859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Spliceosome</a:t>
            </a: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4179889" y="3219450"/>
            <a:ext cx="2635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5</a:t>
            </a:r>
            <a:r>
              <a:rPr lang="en-US" b="1">
                <a:sym typeface="Symbol" pitchFamily="18" charset="2"/>
              </a:rPr>
              <a:t></a:t>
            </a:r>
            <a:endParaRPr lang="en-US" b="1"/>
          </a:p>
        </p:txBody>
      </p:sp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3808413" y="5203826"/>
            <a:ext cx="149860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Spliceosome</a:t>
            </a:r>
            <a:br>
              <a:rPr lang="en-US" b="1"/>
            </a:br>
            <a:r>
              <a:rPr lang="en-US" b="1"/>
              <a:t>components</a:t>
            </a:r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7761288" y="5703888"/>
            <a:ext cx="8255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Cut-out</a:t>
            </a:r>
            <a:br>
              <a:rPr lang="en-US" b="1"/>
            </a:br>
            <a:r>
              <a:rPr lang="en-US" b="1"/>
              <a:t>intron</a:t>
            </a:r>
          </a:p>
        </p:txBody>
      </p:sp>
      <p:sp>
        <p:nvSpPr>
          <p:cNvPr id="38929" name="Text Box 17"/>
          <p:cNvSpPr txBox="1">
            <a:spLocks noChangeArrowheads="1"/>
          </p:cNvSpPr>
          <p:nvPr/>
        </p:nvSpPr>
        <p:spPr bwMode="auto">
          <a:xfrm>
            <a:off x="5764213" y="5927726"/>
            <a:ext cx="762000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mRNA</a:t>
            </a:r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4700589" y="6115050"/>
            <a:ext cx="2635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5</a:t>
            </a:r>
            <a:r>
              <a:rPr lang="en-US" b="1">
                <a:sym typeface="Symbol" pitchFamily="18" charset="2"/>
              </a:rPr>
              <a:t></a:t>
            </a:r>
            <a:endParaRPr lang="en-US" b="1"/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5249863" y="6307138"/>
            <a:ext cx="762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Exon 1</a:t>
            </a:r>
          </a:p>
        </p:txBody>
      </p:sp>
      <p:sp>
        <p:nvSpPr>
          <p:cNvPr id="38932" name="Text Box 20"/>
          <p:cNvSpPr txBox="1">
            <a:spLocks noChangeArrowheads="1"/>
          </p:cNvSpPr>
          <p:nvPr/>
        </p:nvSpPr>
        <p:spPr bwMode="auto">
          <a:xfrm>
            <a:off x="6300788" y="6313488"/>
            <a:ext cx="762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Exon 2</a:t>
            </a:r>
          </a:p>
        </p:txBody>
      </p:sp>
      <p:sp>
        <p:nvSpPr>
          <p:cNvPr id="38933" name="Line 21"/>
          <p:cNvSpPr>
            <a:spLocks noChangeShapeType="1"/>
          </p:cNvSpPr>
          <p:nvPr/>
        </p:nvSpPr>
        <p:spPr bwMode="auto">
          <a:xfrm>
            <a:off x="4233864" y="1071563"/>
            <a:ext cx="3254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34" name="Line 22"/>
          <p:cNvSpPr>
            <a:spLocks noChangeShapeType="1"/>
          </p:cNvSpPr>
          <p:nvPr/>
        </p:nvSpPr>
        <p:spPr bwMode="auto">
          <a:xfrm>
            <a:off x="4224338" y="1350963"/>
            <a:ext cx="246062" cy="127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3" descr="17_13ExonsDomains-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78114" y="136525"/>
            <a:ext cx="6834187" cy="658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1" name="Text Box 4"/>
          <p:cNvSpPr txBox="1">
            <a:spLocks noChangeArrowheads="1"/>
          </p:cNvSpPr>
          <p:nvPr/>
        </p:nvSpPr>
        <p:spPr bwMode="auto">
          <a:xfrm>
            <a:off x="5830888" y="153988"/>
            <a:ext cx="762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Gene</a:t>
            </a:r>
          </a:p>
        </p:txBody>
      </p:sp>
      <p:sp>
        <p:nvSpPr>
          <p:cNvPr id="43012" name="Text Box 5"/>
          <p:cNvSpPr txBox="1">
            <a:spLocks noChangeArrowheads="1"/>
          </p:cNvSpPr>
          <p:nvPr/>
        </p:nvSpPr>
        <p:spPr bwMode="auto">
          <a:xfrm>
            <a:off x="3049588" y="420688"/>
            <a:ext cx="762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DNA</a:t>
            </a:r>
          </a:p>
        </p:txBody>
      </p:sp>
      <p:sp>
        <p:nvSpPr>
          <p:cNvPr id="43013" name="Text Box 6"/>
          <p:cNvSpPr txBox="1">
            <a:spLocks noChangeArrowheads="1"/>
          </p:cNvSpPr>
          <p:nvPr/>
        </p:nvSpPr>
        <p:spPr bwMode="auto">
          <a:xfrm>
            <a:off x="3963988" y="733426"/>
            <a:ext cx="762000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Exon 1</a:t>
            </a:r>
          </a:p>
        </p:txBody>
      </p:sp>
      <p:sp>
        <p:nvSpPr>
          <p:cNvPr id="43014" name="Text Box 7"/>
          <p:cNvSpPr txBox="1">
            <a:spLocks noChangeArrowheads="1"/>
          </p:cNvSpPr>
          <p:nvPr/>
        </p:nvSpPr>
        <p:spPr bwMode="auto">
          <a:xfrm>
            <a:off x="5767388" y="731838"/>
            <a:ext cx="762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Exon 2</a:t>
            </a:r>
          </a:p>
        </p:txBody>
      </p:sp>
      <p:sp>
        <p:nvSpPr>
          <p:cNvPr id="43015" name="Text Box 8"/>
          <p:cNvSpPr txBox="1">
            <a:spLocks noChangeArrowheads="1"/>
          </p:cNvSpPr>
          <p:nvPr/>
        </p:nvSpPr>
        <p:spPr bwMode="auto">
          <a:xfrm>
            <a:off x="7564438" y="731838"/>
            <a:ext cx="762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>
                <a:solidFill>
                  <a:schemeClr val="bg1"/>
                </a:solidFill>
              </a:rPr>
              <a:t>Exon 3</a:t>
            </a:r>
          </a:p>
        </p:txBody>
      </p:sp>
      <p:sp>
        <p:nvSpPr>
          <p:cNvPr id="43016" name="Text Box 9"/>
          <p:cNvSpPr txBox="1">
            <a:spLocks noChangeArrowheads="1"/>
          </p:cNvSpPr>
          <p:nvPr/>
        </p:nvSpPr>
        <p:spPr bwMode="auto">
          <a:xfrm>
            <a:off x="4910138" y="730251"/>
            <a:ext cx="673100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Intron</a:t>
            </a:r>
          </a:p>
        </p:txBody>
      </p:sp>
      <p:sp>
        <p:nvSpPr>
          <p:cNvPr id="43017" name="Text Box 10"/>
          <p:cNvSpPr txBox="1">
            <a:spLocks noChangeArrowheads="1"/>
          </p:cNvSpPr>
          <p:nvPr/>
        </p:nvSpPr>
        <p:spPr bwMode="auto">
          <a:xfrm>
            <a:off x="6713538" y="731838"/>
            <a:ext cx="673100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Intron</a:t>
            </a:r>
          </a:p>
        </p:txBody>
      </p:sp>
      <p:sp>
        <p:nvSpPr>
          <p:cNvPr id="43018" name="Text Box 11"/>
          <p:cNvSpPr txBox="1">
            <a:spLocks noChangeArrowheads="1"/>
          </p:cNvSpPr>
          <p:nvPr/>
        </p:nvSpPr>
        <p:spPr bwMode="auto">
          <a:xfrm>
            <a:off x="4256088" y="1303338"/>
            <a:ext cx="14224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Transcription</a:t>
            </a:r>
          </a:p>
        </p:txBody>
      </p:sp>
      <p:sp>
        <p:nvSpPr>
          <p:cNvPr id="43019" name="Text Box 12"/>
          <p:cNvSpPr txBox="1">
            <a:spLocks noChangeArrowheads="1"/>
          </p:cNvSpPr>
          <p:nvPr/>
        </p:nvSpPr>
        <p:spPr bwMode="auto">
          <a:xfrm>
            <a:off x="3957638" y="2109788"/>
            <a:ext cx="1778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RNA processing</a:t>
            </a:r>
          </a:p>
        </p:txBody>
      </p:sp>
      <p:sp>
        <p:nvSpPr>
          <p:cNvPr id="43020" name="Text Box 13"/>
          <p:cNvSpPr txBox="1">
            <a:spLocks noChangeArrowheads="1"/>
          </p:cNvSpPr>
          <p:nvPr/>
        </p:nvSpPr>
        <p:spPr bwMode="auto">
          <a:xfrm>
            <a:off x="4516438" y="2846388"/>
            <a:ext cx="12446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Translation</a:t>
            </a:r>
          </a:p>
        </p:txBody>
      </p:sp>
      <p:sp>
        <p:nvSpPr>
          <p:cNvPr id="43021" name="Text Box 14"/>
          <p:cNvSpPr txBox="1">
            <a:spLocks noChangeArrowheads="1"/>
          </p:cNvSpPr>
          <p:nvPr/>
        </p:nvSpPr>
        <p:spPr bwMode="auto">
          <a:xfrm>
            <a:off x="7640638" y="3824288"/>
            <a:ext cx="12446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Domain 3</a:t>
            </a:r>
          </a:p>
        </p:txBody>
      </p:sp>
      <p:sp>
        <p:nvSpPr>
          <p:cNvPr id="43022" name="Text Box 15"/>
          <p:cNvSpPr txBox="1">
            <a:spLocks noChangeArrowheads="1"/>
          </p:cNvSpPr>
          <p:nvPr/>
        </p:nvSpPr>
        <p:spPr bwMode="auto">
          <a:xfrm>
            <a:off x="2992438" y="4948238"/>
            <a:ext cx="12446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Domain 2</a:t>
            </a:r>
          </a:p>
        </p:txBody>
      </p:sp>
      <p:sp>
        <p:nvSpPr>
          <p:cNvPr id="43023" name="Text Box 16"/>
          <p:cNvSpPr txBox="1">
            <a:spLocks noChangeArrowheads="1"/>
          </p:cNvSpPr>
          <p:nvPr/>
        </p:nvSpPr>
        <p:spPr bwMode="auto">
          <a:xfrm>
            <a:off x="7646988" y="5481638"/>
            <a:ext cx="12446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Domain 1</a:t>
            </a:r>
          </a:p>
        </p:txBody>
      </p:sp>
      <p:sp>
        <p:nvSpPr>
          <p:cNvPr id="43024" name="Text Box 17"/>
          <p:cNvSpPr txBox="1">
            <a:spLocks noChangeArrowheads="1"/>
          </p:cNvSpPr>
          <p:nvPr/>
        </p:nvSpPr>
        <p:spPr bwMode="auto">
          <a:xfrm>
            <a:off x="5272088" y="6269038"/>
            <a:ext cx="12446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Polypeptide</a:t>
            </a:r>
          </a:p>
        </p:txBody>
      </p:sp>
      <p:sp>
        <p:nvSpPr>
          <p:cNvPr id="43025" name="AutoShape 18"/>
          <p:cNvSpPr>
            <a:spLocks/>
          </p:cNvSpPr>
          <p:nvPr/>
        </p:nvSpPr>
        <p:spPr bwMode="auto">
          <a:xfrm>
            <a:off x="7385050" y="3314700"/>
            <a:ext cx="196850" cy="1231900"/>
          </a:xfrm>
          <a:prstGeom prst="rightBrace">
            <a:avLst>
              <a:gd name="adj1" fmla="val 5215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6" name="AutoShape 19"/>
          <p:cNvSpPr>
            <a:spLocks/>
          </p:cNvSpPr>
          <p:nvPr/>
        </p:nvSpPr>
        <p:spPr bwMode="auto">
          <a:xfrm>
            <a:off x="7397750" y="4972050"/>
            <a:ext cx="196850" cy="1231900"/>
          </a:xfrm>
          <a:prstGeom prst="rightBrace">
            <a:avLst>
              <a:gd name="adj1" fmla="val 5215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7" name="AutoShape 20"/>
          <p:cNvSpPr>
            <a:spLocks/>
          </p:cNvSpPr>
          <p:nvPr/>
        </p:nvSpPr>
        <p:spPr bwMode="auto">
          <a:xfrm rot="10800000">
            <a:off x="4076700" y="4438650"/>
            <a:ext cx="196850" cy="1231900"/>
          </a:xfrm>
          <a:prstGeom prst="rightBrace">
            <a:avLst>
              <a:gd name="adj1" fmla="val 5215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8" name="AutoShape 21"/>
          <p:cNvSpPr>
            <a:spLocks/>
          </p:cNvSpPr>
          <p:nvPr/>
        </p:nvSpPr>
        <p:spPr bwMode="auto">
          <a:xfrm rot="-5400000">
            <a:off x="6019800" y="-1784350"/>
            <a:ext cx="196850" cy="4635500"/>
          </a:xfrm>
          <a:prstGeom prst="rightBrace">
            <a:avLst>
              <a:gd name="adj1" fmla="val 19623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9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5400"/>
            <a:ext cx="2590800" cy="304800"/>
          </a:xfrm>
        </p:spPr>
        <p:txBody>
          <a:bodyPr/>
          <a:lstStyle/>
          <a:p>
            <a:pPr eaLnBrk="1" hangingPunct="1"/>
            <a:r>
              <a:rPr lang="en-US" sz="1200">
                <a:latin typeface="Arial" charset="0"/>
              </a:rPr>
              <a:t>Figure 17.13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676400" y="438150"/>
            <a:ext cx="8534400" cy="144655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44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Molecular Components of Translation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905000" y="2286001"/>
            <a:ext cx="8534400" cy="324396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L="350838" indent="-350838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/>
              <a:t>A cell translates an mRNA message into protein with the help of </a:t>
            </a:r>
            <a:r>
              <a:rPr lang="en-US" sz="3200" b="1" dirty="0">
                <a:solidFill>
                  <a:srgbClr val="FF0000"/>
                </a:solidFill>
              </a:rPr>
              <a:t>transfer RNA (</a:t>
            </a:r>
            <a:r>
              <a:rPr lang="en-US" sz="3200" b="1" dirty="0" err="1">
                <a:solidFill>
                  <a:srgbClr val="FF0000"/>
                </a:solidFill>
              </a:rPr>
              <a:t>tRNA</a:t>
            </a:r>
            <a:r>
              <a:rPr lang="en-US" sz="3200" b="1" dirty="0">
                <a:solidFill>
                  <a:srgbClr val="FF0000"/>
                </a:solidFill>
              </a:rPr>
              <a:t>)</a:t>
            </a:r>
          </a:p>
          <a:p>
            <a:pPr marL="350838" indent="-350838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err="1">
                <a:solidFill>
                  <a:srgbClr val="FF0000"/>
                </a:solidFill>
              </a:rPr>
              <a:t>tRNAs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/>
              <a:t>transfer amino acids to the growing polypeptide in a ribosome</a:t>
            </a:r>
          </a:p>
          <a:p>
            <a:pPr marL="350838" indent="-350838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/>
              <a:t>Translation is a complex process in terms of its biochemistry and mechanics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5400"/>
            <a:ext cx="2590800" cy="304800"/>
          </a:xfrm>
        </p:spPr>
        <p:txBody>
          <a:bodyPr/>
          <a:lstStyle/>
          <a:p>
            <a:pPr eaLnBrk="1" hangingPunct="1"/>
            <a:r>
              <a:rPr lang="en-US" sz="1200">
                <a:latin typeface="Arial" charset="0"/>
              </a:rPr>
              <a:t>Figure 17.14</a:t>
            </a:r>
          </a:p>
        </p:txBody>
      </p:sp>
      <p:pic>
        <p:nvPicPr>
          <p:cNvPr id="46083" name="Picture 3" descr="17_14Translation-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4425" y="136525"/>
            <a:ext cx="4883150" cy="658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4022726" y="1758950"/>
            <a:ext cx="13303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Polypeptide</a:t>
            </a:r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>
            <a:off x="5276850" y="2012950"/>
            <a:ext cx="762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6" name="Line 6"/>
          <p:cNvSpPr>
            <a:spLocks noChangeShapeType="1"/>
          </p:cNvSpPr>
          <p:nvPr/>
        </p:nvSpPr>
        <p:spPr bwMode="auto">
          <a:xfrm>
            <a:off x="6762750" y="2101850"/>
            <a:ext cx="5207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Line 7"/>
          <p:cNvSpPr>
            <a:spLocks noChangeShapeType="1"/>
          </p:cNvSpPr>
          <p:nvPr/>
        </p:nvSpPr>
        <p:spPr bwMode="auto">
          <a:xfrm flipV="1">
            <a:off x="7327900" y="1784350"/>
            <a:ext cx="317500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8" name="Line 8"/>
          <p:cNvSpPr>
            <a:spLocks noChangeShapeType="1"/>
          </p:cNvSpPr>
          <p:nvPr/>
        </p:nvSpPr>
        <p:spPr bwMode="auto">
          <a:xfrm flipV="1">
            <a:off x="7518400" y="1778000"/>
            <a:ext cx="133350" cy="412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Line 9"/>
          <p:cNvSpPr>
            <a:spLocks noChangeShapeType="1"/>
          </p:cNvSpPr>
          <p:nvPr/>
        </p:nvSpPr>
        <p:spPr bwMode="auto">
          <a:xfrm flipH="1">
            <a:off x="6546850" y="3321050"/>
            <a:ext cx="120650" cy="349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6099176" y="3060700"/>
            <a:ext cx="1120775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Ribosome</a:t>
            </a:r>
          </a:p>
        </p:txBody>
      </p:sp>
      <p:sp>
        <p:nvSpPr>
          <p:cNvPr id="46091" name="Text Box 11"/>
          <p:cNvSpPr txBox="1">
            <a:spLocks noChangeArrowheads="1"/>
          </p:cNvSpPr>
          <p:nvPr/>
        </p:nvSpPr>
        <p:spPr bwMode="auto">
          <a:xfrm rot="-1328009">
            <a:off x="5546726" y="3384550"/>
            <a:ext cx="307975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>
                <a:solidFill>
                  <a:schemeClr val="bg1"/>
                </a:solidFill>
              </a:rPr>
              <a:t>Trp</a:t>
            </a:r>
          </a:p>
        </p:txBody>
      </p:sp>
      <p:sp>
        <p:nvSpPr>
          <p:cNvPr id="46092" name="Text Box 12"/>
          <p:cNvSpPr txBox="1">
            <a:spLocks noChangeArrowheads="1"/>
          </p:cNvSpPr>
          <p:nvPr/>
        </p:nvSpPr>
        <p:spPr bwMode="auto">
          <a:xfrm rot="-863733">
            <a:off x="5635626" y="3810000"/>
            <a:ext cx="307975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>
                <a:solidFill>
                  <a:schemeClr val="bg1"/>
                </a:solidFill>
              </a:rPr>
              <a:t>Phe</a:t>
            </a:r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 rot="-460799">
            <a:off x="7369176" y="3790950"/>
            <a:ext cx="307975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>
                <a:solidFill>
                  <a:schemeClr val="bg1"/>
                </a:solidFill>
              </a:rPr>
              <a:t>Gly</a:t>
            </a:r>
          </a:p>
        </p:txBody>
      </p: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7312026" y="2387600"/>
            <a:ext cx="1266825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tRNA with</a:t>
            </a:r>
            <a:br>
              <a:rPr lang="en-US" b="1"/>
            </a:br>
            <a:r>
              <a:rPr lang="en-US" b="1"/>
              <a:t>amino acid</a:t>
            </a:r>
            <a:br>
              <a:rPr lang="en-US" b="1"/>
            </a:br>
            <a:r>
              <a:rPr lang="en-US" b="1"/>
              <a:t>attached</a:t>
            </a: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7661276" y="1543050"/>
            <a:ext cx="72072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 dirty="0">
                <a:solidFill>
                  <a:srgbClr val="00B050"/>
                </a:solidFill>
              </a:rPr>
              <a:t>Amino</a:t>
            </a:r>
            <a:br>
              <a:rPr lang="en-US" b="1" dirty="0">
                <a:solidFill>
                  <a:srgbClr val="00B050"/>
                </a:solidFill>
              </a:rPr>
            </a:br>
            <a:r>
              <a:rPr lang="en-US" b="1" dirty="0"/>
              <a:t>acids</a:t>
            </a:r>
          </a:p>
        </p:txBody>
      </p:sp>
      <p:sp>
        <p:nvSpPr>
          <p:cNvPr id="46096" name="Text Box 16"/>
          <p:cNvSpPr txBox="1">
            <a:spLocks noChangeArrowheads="1"/>
          </p:cNvSpPr>
          <p:nvPr/>
        </p:nvSpPr>
        <p:spPr bwMode="auto">
          <a:xfrm>
            <a:off x="7299326" y="4508500"/>
            <a:ext cx="574675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tRNA</a:t>
            </a:r>
          </a:p>
        </p:txBody>
      </p:sp>
      <p:sp>
        <p:nvSpPr>
          <p:cNvPr id="46097" name="Text Box 17"/>
          <p:cNvSpPr txBox="1">
            <a:spLocks noChangeArrowheads="1"/>
          </p:cNvSpPr>
          <p:nvPr/>
        </p:nvSpPr>
        <p:spPr bwMode="auto">
          <a:xfrm>
            <a:off x="7165976" y="5022850"/>
            <a:ext cx="15335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Anticodon</a:t>
            </a:r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 flipV="1">
            <a:off x="6959600" y="4635500"/>
            <a:ext cx="27305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099" name="Line 19"/>
          <p:cNvSpPr>
            <a:spLocks noChangeShapeType="1"/>
          </p:cNvSpPr>
          <p:nvPr/>
        </p:nvSpPr>
        <p:spPr bwMode="auto">
          <a:xfrm flipH="1" flipV="1">
            <a:off x="6623050" y="5149850"/>
            <a:ext cx="527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00" name="Text Box 20"/>
          <p:cNvSpPr txBox="1">
            <a:spLocks noChangeArrowheads="1"/>
          </p:cNvSpPr>
          <p:nvPr/>
        </p:nvSpPr>
        <p:spPr bwMode="auto">
          <a:xfrm>
            <a:off x="5394326" y="5911850"/>
            <a:ext cx="8667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Codons</a:t>
            </a:r>
          </a:p>
        </p:txBody>
      </p:sp>
      <p:sp>
        <p:nvSpPr>
          <p:cNvPr id="46101" name="Text Box 21"/>
          <p:cNvSpPr txBox="1">
            <a:spLocks noChangeArrowheads="1"/>
          </p:cNvSpPr>
          <p:nvPr/>
        </p:nvSpPr>
        <p:spPr bwMode="auto">
          <a:xfrm>
            <a:off x="5165726" y="5527675"/>
            <a:ext cx="85725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800" b="1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46102" name="Text Box 22"/>
          <p:cNvSpPr txBox="1">
            <a:spLocks noChangeArrowheads="1"/>
          </p:cNvSpPr>
          <p:nvPr/>
        </p:nvSpPr>
        <p:spPr bwMode="auto">
          <a:xfrm>
            <a:off x="5613401" y="5527675"/>
            <a:ext cx="85725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800" b="1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46103" name="Text Box 23"/>
          <p:cNvSpPr txBox="1">
            <a:spLocks noChangeArrowheads="1"/>
          </p:cNvSpPr>
          <p:nvPr/>
        </p:nvSpPr>
        <p:spPr bwMode="auto">
          <a:xfrm>
            <a:off x="5762626" y="5527675"/>
            <a:ext cx="85725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800" b="1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46104" name="Text Box 24"/>
          <p:cNvSpPr txBox="1">
            <a:spLocks noChangeArrowheads="1"/>
          </p:cNvSpPr>
          <p:nvPr/>
        </p:nvSpPr>
        <p:spPr bwMode="auto">
          <a:xfrm>
            <a:off x="5918201" y="5527675"/>
            <a:ext cx="85725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800" b="1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46105" name="Text Box 25"/>
          <p:cNvSpPr txBox="1">
            <a:spLocks noChangeArrowheads="1"/>
          </p:cNvSpPr>
          <p:nvPr/>
        </p:nvSpPr>
        <p:spPr bwMode="auto">
          <a:xfrm>
            <a:off x="5305426" y="5527675"/>
            <a:ext cx="85725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800" b="1">
                <a:solidFill>
                  <a:schemeClr val="bg1"/>
                </a:solidFill>
              </a:rPr>
              <a:t>G</a:t>
            </a:r>
          </a:p>
        </p:txBody>
      </p:sp>
      <p:sp>
        <p:nvSpPr>
          <p:cNvPr id="46106" name="Text Box 26"/>
          <p:cNvSpPr txBox="1">
            <a:spLocks noChangeArrowheads="1"/>
          </p:cNvSpPr>
          <p:nvPr/>
        </p:nvSpPr>
        <p:spPr bwMode="auto">
          <a:xfrm>
            <a:off x="5461001" y="5527675"/>
            <a:ext cx="85725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800" b="1">
                <a:solidFill>
                  <a:schemeClr val="bg1"/>
                </a:solidFill>
              </a:rPr>
              <a:t>G</a:t>
            </a:r>
          </a:p>
        </p:txBody>
      </p:sp>
      <p:sp>
        <p:nvSpPr>
          <p:cNvPr id="46107" name="Text Box 27"/>
          <p:cNvSpPr txBox="1">
            <a:spLocks noChangeArrowheads="1"/>
          </p:cNvSpPr>
          <p:nvPr/>
        </p:nvSpPr>
        <p:spPr bwMode="auto">
          <a:xfrm>
            <a:off x="6073776" y="5527675"/>
            <a:ext cx="85725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800" b="1">
                <a:solidFill>
                  <a:schemeClr val="bg1"/>
                </a:solidFill>
              </a:rPr>
              <a:t>G</a:t>
            </a:r>
          </a:p>
        </p:txBody>
      </p:sp>
      <p:sp>
        <p:nvSpPr>
          <p:cNvPr id="46108" name="Text Box 28"/>
          <p:cNvSpPr txBox="1">
            <a:spLocks noChangeArrowheads="1"/>
          </p:cNvSpPr>
          <p:nvPr/>
        </p:nvSpPr>
        <p:spPr bwMode="auto">
          <a:xfrm>
            <a:off x="6226176" y="5527675"/>
            <a:ext cx="85725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800" b="1">
                <a:solidFill>
                  <a:schemeClr val="bg1"/>
                </a:solidFill>
              </a:rPr>
              <a:t>G</a:t>
            </a:r>
          </a:p>
        </p:txBody>
      </p:sp>
      <p:sp>
        <p:nvSpPr>
          <p:cNvPr id="46109" name="Text Box 29"/>
          <p:cNvSpPr txBox="1">
            <a:spLocks noChangeArrowheads="1"/>
          </p:cNvSpPr>
          <p:nvPr/>
        </p:nvSpPr>
        <p:spPr bwMode="auto">
          <a:xfrm>
            <a:off x="6381751" y="5527675"/>
            <a:ext cx="85725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800" b="1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46110" name="AutoShape 30"/>
          <p:cNvSpPr>
            <a:spLocks/>
          </p:cNvSpPr>
          <p:nvPr/>
        </p:nvSpPr>
        <p:spPr bwMode="auto">
          <a:xfrm rot="-5400000">
            <a:off x="5305426" y="5632451"/>
            <a:ext cx="123825" cy="352425"/>
          </a:xfrm>
          <a:prstGeom prst="leftBrace">
            <a:avLst>
              <a:gd name="adj1" fmla="val 23718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11" name="AutoShape 31"/>
          <p:cNvSpPr>
            <a:spLocks/>
          </p:cNvSpPr>
          <p:nvPr/>
        </p:nvSpPr>
        <p:spPr bwMode="auto">
          <a:xfrm rot="-5400000">
            <a:off x="5743576" y="5632451"/>
            <a:ext cx="123825" cy="352425"/>
          </a:xfrm>
          <a:prstGeom prst="leftBrace">
            <a:avLst>
              <a:gd name="adj1" fmla="val 23718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12" name="AutoShape 32"/>
          <p:cNvSpPr>
            <a:spLocks/>
          </p:cNvSpPr>
          <p:nvPr/>
        </p:nvSpPr>
        <p:spPr bwMode="auto">
          <a:xfrm rot="-5400000">
            <a:off x="6203951" y="5632451"/>
            <a:ext cx="123825" cy="352425"/>
          </a:xfrm>
          <a:prstGeom prst="leftBrace">
            <a:avLst>
              <a:gd name="adj1" fmla="val 23718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13" name="Text Box 33"/>
          <p:cNvSpPr txBox="1">
            <a:spLocks noChangeArrowheads="1"/>
          </p:cNvSpPr>
          <p:nvPr/>
        </p:nvSpPr>
        <p:spPr bwMode="auto">
          <a:xfrm rot="-1533598">
            <a:off x="5051426" y="5092700"/>
            <a:ext cx="85725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800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6114" name="Text Box 34"/>
          <p:cNvSpPr txBox="1">
            <a:spLocks noChangeArrowheads="1"/>
          </p:cNvSpPr>
          <p:nvPr/>
        </p:nvSpPr>
        <p:spPr bwMode="auto">
          <a:xfrm rot="-1575164">
            <a:off x="5181601" y="5029200"/>
            <a:ext cx="85725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800" b="1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46115" name="Text Box 35"/>
          <p:cNvSpPr txBox="1">
            <a:spLocks noChangeArrowheads="1"/>
          </p:cNvSpPr>
          <p:nvPr/>
        </p:nvSpPr>
        <p:spPr bwMode="auto">
          <a:xfrm rot="-1941370">
            <a:off x="5308601" y="4975225"/>
            <a:ext cx="85725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800" b="1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46116" name="Text Box 36"/>
          <p:cNvSpPr txBox="1">
            <a:spLocks noChangeArrowheads="1"/>
          </p:cNvSpPr>
          <p:nvPr/>
        </p:nvSpPr>
        <p:spPr bwMode="auto">
          <a:xfrm rot="2141458">
            <a:off x="6321426" y="4879975"/>
            <a:ext cx="85725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800" b="1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46117" name="Text Box 37"/>
          <p:cNvSpPr txBox="1">
            <a:spLocks noChangeArrowheads="1"/>
          </p:cNvSpPr>
          <p:nvPr/>
        </p:nvSpPr>
        <p:spPr bwMode="auto">
          <a:xfrm>
            <a:off x="6302376" y="5080000"/>
            <a:ext cx="85725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800" b="1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46118" name="Text Box 38"/>
          <p:cNvSpPr txBox="1">
            <a:spLocks noChangeArrowheads="1"/>
          </p:cNvSpPr>
          <p:nvPr/>
        </p:nvSpPr>
        <p:spPr bwMode="auto">
          <a:xfrm>
            <a:off x="6388101" y="5216525"/>
            <a:ext cx="85725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800" b="1">
                <a:solidFill>
                  <a:schemeClr val="bg1"/>
                </a:solidFill>
              </a:rPr>
              <a:t>G</a:t>
            </a:r>
          </a:p>
        </p:txBody>
      </p:sp>
      <p:sp>
        <p:nvSpPr>
          <p:cNvPr id="46119" name="Text Box 39"/>
          <p:cNvSpPr txBox="1">
            <a:spLocks noChangeArrowheads="1"/>
          </p:cNvSpPr>
          <p:nvPr/>
        </p:nvSpPr>
        <p:spPr bwMode="auto">
          <a:xfrm rot="9700">
            <a:off x="5619751" y="5334000"/>
            <a:ext cx="85725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800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6120" name="Text Box 40"/>
          <p:cNvSpPr txBox="1">
            <a:spLocks noChangeArrowheads="1"/>
          </p:cNvSpPr>
          <p:nvPr/>
        </p:nvSpPr>
        <p:spPr bwMode="auto">
          <a:xfrm rot="9700">
            <a:off x="5768976" y="5334000"/>
            <a:ext cx="85725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800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6121" name="Text Box 41"/>
          <p:cNvSpPr txBox="1">
            <a:spLocks noChangeArrowheads="1"/>
          </p:cNvSpPr>
          <p:nvPr/>
        </p:nvSpPr>
        <p:spPr bwMode="auto">
          <a:xfrm rot="9700">
            <a:off x="5921376" y="5334000"/>
            <a:ext cx="85725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800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46122" name="Text Box 42"/>
          <p:cNvSpPr txBox="1">
            <a:spLocks noChangeArrowheads="1"/>
          </p:cNvSpPr>
          <p:nvPr/>
        </p:nvSpPr>
        <p:spPr bwMode="auto">
          <a:xfrm rot="2141458">
            <a:off x="6416676" y="4978400"/>
            <a:ext cx="85725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800" b="1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46123" name="Text Box 43"/>
          <p:cNvSpPr txBox="1">
            <a:spLocks noChangeArrowheads="1"/>
          </p:cNvSpPr>
          <p:nvPr/>
        </p:nvSpPr>
        <p:spPr bwMode="auto">
          <a:xfrm rot="2141458">
            <a:off x="6527801" y="5057775"/>
            <a:ext cx="85725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800" b="1">
                <a:solidFill>
                  <a:schemeClr val="bg1"/>
                </a:solidFill>
              </a:rPr>
              <a:t>G</a:t>
            </a:r>
          </a:p>
        </p:txBody>
      </p:sp>
      <p:sp>
        <p:nvSpPr>
          <p:cNvPr id="46124" name="Text Box 44"/>
          <p:cNvSpPr txBox="1">
            <a:spLocks noChangeArrowheads="1"/>
          </p:cNvSpPr>
          <p:nvPr/>
        </p:nvSpPr>
        <p:spPr bwMode="auto">
          <a:xfrm>
            <a:off x="6302376" y="5076825"/>
            <a:ext cx="85725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800" b="1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46125" name="Text Box 45"/>
          <p:cNvSpPr txBox="1">
            <a:spLocks noChangeArrowheads="1"/>
          </p:cNvSpPr>
          <p:nvPr/>
        </p:nvSpPr>
        <p:spPr bwMode="auto">
          <a:xfrm>
            <a:off x="6391276" y="5216525"/>
            <a:ext cx="85725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800" b="1">
                <a:solidFill>
                  <a:schemeClr val="bg1"/>
                </a:solidFill>
              </a:rPr>
              <a:t>G</a:t>
            </a:r>
          </a:p>
        </p:txBody>
      </p:sp>
      <p:sp>
        <p:nvSpPr>
          <p:cNvPr id="46126" name="Text Box 46"/>
          <p:cNvSpPr txBox="1">
            <a:spLocks noChangeArrowheads="1"/>
          </p:cNvSpPr>
          <p:nvPr/>
        </p:nvSpPr>
        <p:spPr bwMode="auto">
          <a:xfrm>
            <a:off x="3794126" y="5911850"/>
            <a:ext cx="257175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5</a:t>
            </a:r>
            <a:r>
              <a:rPr lang="en-US" b="1">
                <a:sym typeface="Symbol" pitchFamily="18" charset="2"/>
              </a:rPr>
              <a:t></a:t>
            </a:r>
            <a:endParaRPr lang="en-US" b="1"/>
          </a:p>
        </p:txBody>
      </p:sp>
      <p:sp>
        <p:nvSpPr>
          <p:cNvPr id="46127" name="Text Box 47"/>
          <p:cNvSpPr txBox="1">
            <a:spLocks noChangeArrowheads="1"/>
          </p:cNvSpPr>
          <p:nvPr/>
        </p:nvSpPr>
        <p:spPr bwMode="auto">
          <a:xfrm>
            <a:off x="7677151" y="5997575"/>
            <a:ext cx="257175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3</a:t>
            </a:r>
            <a:r>
              <a:rPr lang="en-US" b="1">
                <a:sym typeface="Symbol" pitchFamily="18" charset="2"/>
              </a:rPr>
              <a:t></a:t>
            </a:r>
            <a:endParaRPr lang="en-US" b="1"/>
          </a:p>
        </p:txBody>
      </p:sp>
      <p:sp>
        <p:nvSpPr>
          <p:cNvPr id="46128" name="Text Box 48"/>
          <p:cNvSpPr txBox="1">
            <a:spLocks noChangeArrowheads="1"/>
          </p:cNvSpPr>
          <p:nvPr/>
        </p:nvSpPr>
        <p:spPr bwMode="auto">
          <a:xfrm>
            <a:off x="4132264" y="6316663"/>
            <a:ext cx="8667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mRNA</a:t>
            </a:r>
          </a:p>
        </p:txBody>
      </p:sp>
      <p:sp>
        <p:nvSpPr>
          <p:cNvPr id="46129" name="Line 49"/>
          <p:cNvSpPr>
            <a:spLocks noChangeShapeType="1"/>
          </p:cNvSpPr>
          <p:nvPr/>
        </p:nvSpPr>
        <p:spPr bwMode="auto">
          <a:xfrm>
            <a:off x="4233864" y="5897563"/>
            <a:ext cx="155575" cy="41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625600" y="468312"/>
            <a:ext cx="9042400" cy="1446550"/>
          </a:xfrm>
          <a:prstGeom prst="rect">
            <a:avLst/>
          </a:prstGeom>
        </p:spPr>
        <p:txBody>
          <a:bodyPr vert="horz" lIns="91440" tIns="45720" rIns="91440" bIns="45720" rtlCol="0" anchor="t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4400" i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The Structure and Function of Transfer RNA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828800" y="2459038"/>
            <a:ext cx="8534400" cy="2480679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/>
          <a:p>
            <a:pPr marL="350838" indent="-350838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/>
              <a:t>Molecules of </a:t>
            </a:r>
            <a:r>
              <a:rPr lang="en-US" sz="3200" dirty="0" err="1">
                <a:solidFill>
                  <a:srgbClr val="00B050"/>
                </a:solidFill>
              </a:rPr>
              <a:t>tRNA</a:t>
            </a:r>
            <a:r>
              <a:rPr lang="en-US" sz="3200" dirty="0"/>
              <a:t> are not identical</a:t>
            </a:r>
            <a:endParaRPr lang="en-US" sz="3000" dirty="0"/>
          </a:p>
          <a:p>
            <a:pPr marL="977900" lvl="1" indent="-30480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800" dirty="0"/>
              <a:t>Each carries a specific amino acid on one end</a:t>
            </a:r>
          </a:p>
          <a:p>
            <a:pPr marL="977900" lvl="1" indent="-30480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800" dirty="0"/>
              <a:t>Each has an </a:t>
            </a:r>
            <a:r>
              <a:rPr lang="en-US" sz="2800" b="1" dirty="0" err="1">
                <a:solidFill>
                  <a:srgbClr val="00B050"/>
                </a:solidFill>
              </a:rPr>
              <a:t>anticodon</a:t>
            </a:r>
            <a:r>
              <a:rPr lang="en-US" sz="2800" b="1" dirty="0"/>
              <a:t> </a:t>
            </a:r>
            <a:r>
              <a:rPr lang="en-US" sz="2800" dirty="0"/>
              <a:t>on the other end; the </a:t>
            </a:r>
            <a:r>
              <a:rPr lang="en-US" sz="2800" dirty="0" err="1"/>
              <a:t>anticodon</a:t>
            </a:r>
            <a:r>
              <a:rPr lang="en-US" sz="2800" dirty="0"/>
              <a:t> base-pairs with a complementary </a:t>
            </a:r>
            <a:r>
              <a:rPr lang="en-US" sz="2800" dirty="0" err="1"/>
              <a:t>codon</a:t>
            </a:r>
            <a:r>
              <a:rPr lang="en-US" sz="2800" dirty="0"/>
              <a:t> on mRNA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612900" y="473076"/>
            <a:ext cx="8534400" cy="1190625"/>
          </a:xfrm>
          <a:prstGeom prst="rect">
            <a:avLst/>
          </a:prstGeom>
        </p:spPr>
        <p:txBody>
          <a:bodyPr vert="horz" lIns="91440" tIns="45720" rIns="91440" bIns="45720" rtlCol="0" anchor="t">
            <a:spAutoFit/>
          </a:bodyPr>
          <a:lstStyle/>
          <a:p>
            <a:pPr marL="57150" indent="-4763" algn="ctr">
              <a:spcBef>
                <a:spcPct val="0"/>
              </a:spcBef>
              <a:defRPr/>
            </a:pPr>
            <a:r>
              <a:rPr lang="en-US" sz="3600" i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RNA Polymerase Binding and Initiation of Transcription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057400" y="1524001"/>
            <a:ext cx="8534400" cy="4632037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/>
          <a:p>
            <a:pPr marL="350838" indent="-350838">
              <a:lnSpc>
                <a:spcPct val="95000"/>
              </a:lnSpc>
              <a:spcBef>
                <a:spcPct val="15000"/>
              </a:spcBef>
              <a:spcAft>
                <a:spcPct val="1500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Promoters signal the transcriptional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start point </a:t>
            </a:r>
            <a:r>
              <a:rPr lang="en-US" sz="2800" dirty="0"/>
              <a:t>and usually extend several dozen nucleotide pairs upstream of the start point</a:t>
            </a:r>
          </a:p>
          <a:p>
            <a:pPr marL="350838" indent="-350838">
              <a:lnSpc>
                <a:spcPct val="95000"/>
              </a:lnSpc>
              <a:spcBef>
                <a:spcPct val="15000"/>
              </a:spcBef>
              <a:spcAft>
                <a:spcPct val="15000"/>
              </a:spcAft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Transcription factors </a:t>
            </a:r>
            <a:r>
              <a:rPr lang="en-US" sz="2800" dirty="0"/>
              <a:t>mediate the binding of RNA polymerase and the initiation of transcription</a:t>
            </a:r>
          </a:p>
          <a:p>
            <a:pPr marL="350838" indent="-350838">
              <a:lnSpc>
                <a:spcPct val="95000"/>
              </a:lnSpc>
              <a:spcBef>
                <a:spcPct val="15000"/>
              </a:spcBef>
              <a:spcAft>
                <a:spcPct val="1500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The completed assembly of transcription factors and RNA polymerase II bound to a promoter is called a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transcription initiation complex</a:t>
            </a:r>
          </a:p>
          <a:p>
            <a:pPr marL="350838" indent="-350838">
              <a:lnSpc>
                <a:spcPct val="95000"/>
              </a:lnSpc>
              <a:spcBef>
                <a:spcPct val="15000"/>
              </a:spcBef>
              <a:spcAft>
                <a:spcPct val="1500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A promoter called a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TATA box </a:t>
            </a:r>
            <a:r>
              <a:rPr lang="en-US" sz="2800" dirty="0"/>
              <a:t>is crucial in forming the initiation complex in eukaryo</a:t>
            </a:r>
            <a:r>
              <a:rPr lang="en-US" sz="3200" dirty="0"/>
              <a:t>tes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5400"/>
            <a:ext cx="2590800" cy="304800"/>
          </a:xfrm>
        </p:spPr>
        <p:txBody>
          <a:bodyPr/>
          <a:lstStyle/>
          <a:p>
            <a:pPr eaLnBrk="1" hangingPunct="1"/>
            <a:r>
              <a:rPr lang="en-US" sz="1200">
                <a:latin typeface="Arial" charset="0"/>
              </a:rPr>
              <a:t>Figure 17.8</a:t>
            </a:r>
          </a:p>
        </p:txBody>
      </p:sp>
      <p:pic>
        <p:nvPicPr>
          <p:cNvPr id="28675" name="Picture 3" descr="17_08Initiation-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73439" y="136525"/>
            <a:ext cx="5445125" cy="658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6284914" y="3660776"/>
            <a:ext cx="1970087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Transcription initiation</a:t>
            </a:r>
            <a:br>
              <a:rPr lang="en-US" sz="1400" b="1"/>
            </a:br>
            <a:r>
              <a:rPr lang="en-US" sz="1400" b="1"/>
              <a:t>complex forms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027738" y="3657600"/>
            <a:ext cx="207962" cy="203200"/>
            <a:chOff x="2739" y="1015"/>
            <a:chExt cx="131" cy="128"/>
          </a:xfrm>
        </p:grpSpPr>
        <p:sp>
          <p:nvSpPr>
            <p:cNvPr id="28735" name="Oval 6"/>
            <p:cNvSpPr>
              <a:spLocks noChangeArrowheads="1"/>
            </p:cNvSpPr>
            <p:nvPr/>
          </p:nvSpPr>
          <p:spPr bwMode="auto">
            <a:xfrm>
              <a:off x="2739" y="1019"/>
              <a:ext cx="131" cy="124"/>
            </a:xfrm>
            <a:prstGeom prst="ellipse">
              <a:avLst/>
            </a:prstGeom>
            <a:solidFill>
              <a:srgbClr val="0072CA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6" name="Text Box 7"/>
            <p:cNvSpPr txBox="1">
              <a:spLocks noChangeArrowheads="1"/>
            </p:cNvSpPr>
            <p:nvPr/>
          </p:nvSpPr>
          <p:spPr bwMode="auto">
            <a:xfrm>
              <a:off x="2772" y="1015"/>
              <a:ext cx="83" cy="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 sz="1400" b="1">
                  <a:solidFill>
                    <a:schemeClr val="bg1"/>
                  </a:solidFill>
                </a:rPr>
                <a:t>3</a:t>
              </a:r>
              <a:endParaRPr lang="en-US" sz="1400" b="1"/>
            </a:p>
          </p:txBody>
        </p:sp>
      </p:grpSp>
      <p:sp>
        <p:nvSpPr>
          <p:cNvPr id="28678" name="Text Box 8"/>
          <p:cNvSpPr txBox="1">
            <a:spLocks noChangeArrowheads="1"/>
          </p:cNvSpPr>
          <p:nvPr/>
        </p:nvSpPr>
        <p:spPr bwMode="auto">
          <a:xfrm>
            <a:off x="3605214" y="736600"/>
            <a:ext cx="5095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DNA</a:t>
            </a:r>
          </a:p>
        </p:txBody>
      </p:sp>
      <p:sp>
        <p:nvSpPr>
          <p:cNvPr id="28679" name="Text Box 9"/>
          <p:cNvSpPr txBox="1">
            <a:spLocks noChangeArrowheads="1"/>
          </p:cNvSpPr>
          <p:nvPr/>
        </p:nvSpPr>
        <p:spPr bwMode="auto">
          <a:xfrm>
            <a:off x="5256214" y="520700"/>
            <a:ext cx="8524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Promoter</a:t>
            </a:r>
          </a:p>
        </p:txBody>
      </p:sp>
      <p:sp>
        <p:nvSpPr>
          <p:cNvPr id="28680" name="Text Box 10"/>
          <p:cNvSpPr txBox="1">
            <a:spLocks noChangeArrowheads="1"/>
          </p:cNvSpPr>
          <p:nvPr/>
        </p:nvSpPr>
        <p:spPr bwMode="auto">
          <a:xfrm>
            <a:off x="6792914" y="635000"/>
            <a:ext cx="1792287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Nontemplate strand</a:t>
            </a:r>
          </a:p>
        </p:txBody>
      </p:sp>
      <p:sp>
        <p:nvSpPr>
          <p:cNvPr id="28681" name="Text Box 11"/>
          <p:cNvSpPr txBox="1">
            <a:spLocks noChangeArrowheads="1"/>
          </p:cNvSpPr>
          <p:nvPr/>
        </p:nvSpPr>
        <p:spPr bwMode="auto">
          <a:xfrm>
            <a:off x="3421063" y="963614"/>
            <a:ext cx="157162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5</a:t>
            </a:r>
            <a:r>
              <a:rPr lang="en-US" sz="1400" b="1">
                <a:sym typeface="Symbol" pitchFamily="18" charset="2"/>
              </a:rPr>
              <a:t></a:t>
            </a:r>
            <a:endParaRPr lang="en-US" sz="1400" b="1"/>
          </a:p>
        </p:txBody>
      </p:sp>
      <p:sp>
        <p:nvSpPr>
          <p:cNvPr id="28682" name="Text Box 12"/>
          <p:cNvSpPr txBox="1">
            <a:spLocks noChangeArrowheads="1"/>
          </p:cNvSpPr>
          <p:nvPr/>
        </p:nvSpPr>
        <p:spPr bwMode="auto">
          <a:xfrm>
            <a:off x="3421063" y="1168400"/>
            <a:ext cx="157162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3</a:t>
            </a:r>
            <a:r>
              <a:rPr lang="en-US" sz="1400" b="1">
                <a:sym typeface="Symbol" pitchFamily="18" charset="2"/>
              </a:rPr>
              <a:t></a:t>
            </a:r>
            <a:endParaRPr lang="en-US" sz="1400" b="1"/>
          </a:p>
        </p:txBody>
      </p:sp>
      <p:sp>
        <p:nvSpPr>
          <p:cNvPr id="28683" name="Text Box 13"/>
          <p:cNvSpPr txBox="1">
            <a:spLocks noChangeArrowheads="1"/>
          </p:cNvSpPr>
          <p:nvPr/>
        </p:nvSpPr>
        <p:spPr bwMode="auto">
          <a:xfrm>
            <a:off x="3419476" y="2987675"/>
            <a:ext cx="157163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5</a:t>
            </a:r>
            <a:r>
              <a:rPr lang="en-US" sz="1400" b="1">
                <a:sym typeface="Symbol" pitchFamily="18" charset="2"/>
              </a:rPr>
              <a:t></a:t>
            </a:r>
            <a:endParaRPr lang="en-US" sz="1400" b="1"/>
          </a:p>
        </p:txBody>
      </p:sp>
      <p:sp>
        <p:nvSpPr>
          <p:cNvPr id="28684" name="Text Box 14"/>
          <p:cNvSpPr txBox="1">
            <a:spLocks noChangeArrowheads="1"/>
          </p:cNvSpPr>
          <p:nvPr/>
        </p:nvSpPr>
        <p:spPr bwMode="auto">
          <a:xfrm>
            <a:off x="3424238" y="3192464"/>
            <a:ext cx="157162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3</a:t>
            </a:r>
            <a:r>
              <a:rPr lang="en-US" sz="1400" b="1">
                <a:sym typeface="Symbol" pitchFamily="18" charset="2"/>
              </a:rPr>
              <a:t></a:t>
            </a:r>
            <a:endParaRPr lang="en-US" sz="1400" b="1"/>
          </a:p>
        </p:txBody>
      </p:sp>
      <p:sp>
        <p:nvSpPr>
          <p:cNvPr id="28685" name="Text Box 15"/>
          <p:cNvSpPr txBox="1">
            <a:spLocks noChangeArrowheads="1"/>
          </p:cNvSpPr>
          <p:nvPr/>
        </p:nvSpPr>
        <p:spPr bwMode="auto">
          <a:xfrm>
            <a:off x="3417888" y="5149850"/>
            <a:ext cx="157162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5</a:t>
            </a:r>
            <a:r>
              <a:rPr lang="en-US" sz="1400" b="1">
                <a:sym typeface="Symbol" pitchFamily="18" charset="2"/>
              </a:rPr>
              <a:t></a:t>
            </a:r>
            <a:endParaRPr lang="en-US" sz="1400" b="1"/>
          </a:p>
        </p:txBody>
      </p:sp>
      <p:sp>
        <p:nvSpPr>
          <p:cNvPr id="28686" name="Text Box 16"/>
          <p:cNvSpPr txBox="1">
            <a:spLocks noChangeArrowheads="1"/>
          </p:cNvSpPr>
          <p:nvPr/>
        </p:nvSpPr>
        <p:spPr bwMode="auto">
          <a:xfrm>
            <a:off x="3427413" y="5354639"/>
            <a:ext cx="157162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3</a:t>
            </a:r>
            <a:r>
              <a:rPr lang="en-US" sz="1400" b="1">
                <a:sym typeface="Symbol" pitchFamily="18" charset="2"/>
              </a:rPr>
              <a:t></a:t>
            </a:r>
            <a:endParaRPr lang="en-US" sz="1400" b="1"/>
          </a:p>
        </p:txBody>
      </p:sp>
      <p:sp>
        <p:nvSpPr>
          <p:cNvPr id="28687" name="Text Box 17"/>
          <p:cNvSpPr txBox="1">
            <a:spLocks noChangeArrowheads="1"/>
          </p:cNvSpPr>
          <p:nvPr/>
        </p:nvSpPr>
        <p:spPr bwMode="auto">
          <a:xfrm>
            <a:off x="4519614" y="2006600"/>
            <a:ext cx="1144587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Transcription</a:t>
            </a:r>
            <a:br>
              <a:rPr lang="en-US" sz="1400" b="1"/>
            </a:br>
            <a:r>
              <a:rPr lang="en-US" sz="1400" b="1"/>
              <a:t>factors</a:t>
            </a:r>
          </a:p>
        </p:txBody>
      </p:sp>
      <p:sp>
        <p:nvSpPr>
          <p:cNvPr id="28688" name="Text Box 18"/>
          <p:cNvSpPr txBox="1">
            <a:spLocks noChangeArrowheads="1"/>
          </p:cNvSpPr>
          <p:nvPr/>
        </p:nvSpPr>
        <p:spPr bwMode="auto">
          <a:xfrm>
            <a:off x="3554414" y="4279900"/>
            <a:ext cx="1652587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RNA polymerase </a:t>
            </a:r>
            <a:r>
              <a:rPr lang="en-US" sz="1400" b="1">
                <a:latin typeface="Times New Roman" pitchFamily="18" charset="0"/>
              </a:rPr>
              <a:t>II</a:t>
            </a:r>
            <a:endParaRPr lang="en-US" sz="1400" b="1"/>
          </a:p>
        </p:txBody>
      </p:sp>
      <p:sp>
        <p:nvSpPr>
          <p:cNvPr id="28689" name="Text Box 19"/>
          <p:cNvSpPr txBox="1">
            <a:spLocks noChangeArrowheads="1"/>
          </p:cNvSpPr>
          <p:nvPr/>
        </p:nvSpPr>
        <p:spPr bwMode="auto">
          <a:xfrm>
            <a:off x="7034214" y="4533900"/>
            <a:ext cx="1919287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Transcription factors</a:t>
            </a:r>
          </a:p>
        </p:txBody>
      </p:sp>
      <p:sp>
        <p:nvSpPr>
          <p:cNvPr id="28690" name="Text Box 20"/>
          <p:cNvSpPr txBox="1">
            <a:spLocks noChangeArrowheads="1"/>
          </p:cNvSpPr>
          <p:nvPr/>
        </p:nvSpPr>
        <p:spPr bwMode="auto">
          <a:xfrm>
            <a:off x="8297863" y="1166814"/>
            <a:ext cx="157162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5</a:t>
            </a:r>
            <a:r>
              <a:rPr lang="en-US" sz="1400" b="1">
                <a:sym typeface="Symbol" pitchFamily="18" charset="2"/>
              </a:rPr>
              <a:t></a:t>
            </a:r>
            <a:endParaRPr lang="en-US" sz="1400" b="1"/>
          </a:p>
        </p:txBody>
      </p:sp>
      <p:sp>
        <p:nvSpPr>
          <p:cNvPr id="28691" name="Text Box 21"/>
          <p:cNvSpPr txBox="1">
            <a:spLocks noChangeArrowheads="1"/>
          </p:cNvSpPr>
          <p:nvPr/>
        </p:nvSpPr>
        <p:spPr bwMode="auto">
          <a:xfrm>
            <a:off x="8285163" y="963614"/>
            <a:ext cx="157162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3</a:t>
            </a:r>
            <a:r>
              <a:rPr lang="en-US" sz="1400" b="1">
                <a:sym typeface="Symbol" pitchFamily="18" charset="2"/>
              </a:rPr>
              <a:t></a:t>
            </a:r>
            <a:endParaRPr lang="en-US" sz="1400" b="1"/>
          </a:p>
        </p:txBody>
      </p:sp>
      <p:sp>
        <p:nvSpPr>
          <p:cNvPr id="28692" name="Text Box 22"/>
          <p:cNvSpPr txBox="1">
            <a:spLocks noChangeArrowheads="1"/>
          </p:cNvSpPr>
          <p:nvPr/>
        </p:nvSpPr>
        <p:spPr bwMode="auto">
          <a:xfrm>
            <a:off x="8294688" y="3201989"/>
            <a:ext cx="157162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5</a:t>
            </a:r>
            <a:r>
              <a:rPr lang="en-US" sz="1400" b="1">
                <a:sym typeface="Symbol" pitchFamily="18" charset="2"/>
              </a:rPr>
              <a:t></a:t>
            </a:r>
            <a:endParaRPr lang="en-US" sz="1400" b="1"/>
          </a:p>
        </p:txBody>
      </p:sp>
      <p:sp>
        <p:nvSpPr>
          <p:cNvPr id="28693" name="Text Box 23"/>
          <p:cNvSpPr txBox="1">
            <a:spLocks noChangeArrowheads="1"/>
          </p:cNvSpPr>
          <p:nvPr/>
        </p:nvSpPr>
        <p:spPr bwMode="auto">
          <a:xfrm>
            <a:off x="8283576" y="2989264"/>
            <a:ext cx="157163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3</a:t>
            </a:r>
            <a:r>
              <a:rPr lang="en-US" sz="1400" b="1">
                <a:sym typeface="Symbol" pitchFamily="18" charset="2"/>
              </a:rPr>
              <a:t></a:t>
            </a:r>
            <a:endParaRPr lang="en-US" sz="1400" b="1"/>
          </a:p>
        </p:txBody>
      </p:sp>
      <p:sp>
        <p:nvSpPr>
          <p:cNvPr id="28694" name="Text Box 24"/>
          <p:cNvSpPr txBox="1">
            <a:spLocks noChangeArrowheads="1"/>
          </p:cNvSpPr>
          <p:nvPr/>
        </p:nvSpPr>
        <p:spPr bwMode="auto">
          <a:xfrm>
            <a:off x="8278813" y="5367339"/>
            <a:ext cx="157162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5</a:t>
            </a:r>
            <a:r>
              <a:rPr lang="en-US" sz="1400" b="1">
                <a:sym typeface="Symbol" pitchFamily="18" charset="2"/>
              </a:rPr>
              <a:t></a:t>
            </a:r>
            <a:endParaRPr lang="en-US" sz="1400" b="1"/>
          </a:p>
        </p:txBody>
      </p:sp>
      <p:sp>
        <p:nvSpPr>
          <p:cNvPr id="28695" name="Text Box 25"/>
          <p:cNvSpPr txBox="1">
            <a:spLocks noChangeArrowheads="1"/>
          </p:cNvSpPr>
          <p:nvPr/>
        </p:nvSpPr>
        <p:spPr bwMode="auto">
          <a:xfrm>
            <a:off x="8286751" y="5162550"/>
            <a:ext cx="157163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3</a:t>
            </a:r>
            <a:r>
              <a:rPr lang="en-US" sz="1400" b="1">
                <a:sym typeface="Symbol" pitchFamily="18" charset="2"/>
              </a:rPr>
              <a:t></a:t>
            </a:r>
            <a:endParaRPr lang="en-US" sz="1400" b="1"/>
          </a:p>
        </p:txBody>
      </p:sp>
      <p:sp>
        <p:nvSpPr>
          <p:cNvPr id="28696" name="Text Box 26"/>
          <p:cNvSpPr txBox="1">
            <a:spLocks noChangeArrowheads="1"/>
          </p:cNvSpPr>
          <p:nvPr/>
        </p:nvSpPr>
        <p:spPr bwMode="auto">
          <a:xfrm>
            <a:off x="6805614" y="5765800"/>
            <a:ext cx="1919287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RNA transcript</a:t>
            </a:r>
          </a:p>
        </p:txBody>
      </p:sp>
      <p:sp>
        <p:nvSpPr>
          <p:cNvPr id="28697" name="Text Box 27"/>
          <p:cNvSpPr txBox="1">
            <a:spLocks noChangeArrowheads="1"/>
          </p:cNvSpPr>
          <p:nvPr/>
        </p:nvSpPr>
        <p:spPr bwMode="auto">
          <a:xfrm>
            <a:off x="4557714" y="6305550"/>
            <a:ext cx="3201987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Transcription initiation complex</a:t>
            </a:r>
          </a:p>
        </p:txBody>
      </p:sp>
      <p:sp>
        <p:nvSpPr>
          <p:cNvPr id="28698" name="Text Box 28"/>
          <p:cNvSpPr txBox="1">
            <a:spLocks noChangeArrowheads="1"/>
          </p:cNvSpPr>
          <p:nvPr/>
        </p:nvSpPr>
        <p:spPr bwMode="auto">
          <a:xfrm>
            <a:off x="6242051" y="5338764"/>
            <a:ext cx="157163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5</a:t>
            </a:r>
            <a:r>
              <a:rPr lang="en-US" sz="1400" b="1">
                <a:sym typeface="Symbol" pitchFamily="18" charset="2"/>
              </a:rPr>
              <a:t></a:t>
            </a:r>
            <a:endParaRPr lang="en-US" sz="1400" b="1"/>
          </a:p>
        </p:txBody>
      </p:sp>
      <p:sp>
        <p:nvSpPr>
          <p:cNvPr id="28699" name="Text Box 29"/>
          <p:cNvSpPr txBox="1">
            <a:spLocks noChangeArrowheads="1"/>
          </p:cNvSpPr>
          <p:nvPr/>
        </p:nvSpPr>
        <p:spPr bwMode="auto">
          <a:xfrm>
            <a:off x="6688138" y="5248275"/>
            <a:ext cx="157162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3</a:t>
            </a:r>
            <a:r>
              <a:rPr lang="en-US" sz="1400" b="1">
                <a:sym typeface="Symbol" pitchFamily="18" charset="2"/>
              </a:rPr>
              <a:t></a:t>
            </a:r>
            <a:endParaRPr lang="en-US" sz="1400" b="1"/>
          </a:p>
        </p:txBody>
      </p:sp>
      <p:sp>
        <p:nvSpPr>
          <p:cNvPr id="28700" name="Line 30"/>
          <p:cNvSpPr>
            <a:spLocks noChangeShapeType="1"/>
          </p:cNvSpPr>
          <p:nvPr/>
        </p:nvSpPr>
        <p:spPr bwMode="auto">
          <a:xfrm flipV="1">
            <a:off x="5930901" y="4651376"/>
            <a:ext cx="1069975" cy="276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01" name="Line 31"/>
          <p:cNvSpPr>
            <a:spLocks noChangeShapeType="1"/>
          </p:cNvSpPr>
          <p:nvPr/>
        </p:nvSpPr>
        <p:spPr bwMode="auto">
          <a:xfrm flipH="1" flipV="1">
            <a:off x="6992939" y="4652964"/>
            <a:ext cx="9525" cy="358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02" name="Line 32"/>
          <p:cNvSpPr>
            <a:spLocks noChangeShapeType="1"/>
          </p:cNvSpPr>
          <p:nvPr/>
        </p:nvSpPr>
        <p:spPr bwMode="auto">
          <a:xfrm>
            <a:off x="6591301" y="5430839"/>
            <a:ext cx="207963" cy="454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03" name="Text Box 33"/>
          <p:cNvSpPr txBox="1">
            <a:spLocks noChangeArrowheads="1"/>
          </p:cNvSpPr>
          <p:nvPr/>
        </p:nvSpPr>
        <p:spPr bwMode="auto">
          <a:xfrm>
            <a:off x="4659314" y="1427163"/>
            <a:ext cx="96202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300" b="1"/>
              <a:t>TATA box</a:t>
            </a:r>
          </a:p>
        </p:txBody>
      </p:sp>
      <p:sp>
        <p:nvSpPr>
          <p:cNvPr id="28704" name="Text Box 34"/>
          <p:cNvSpPr txBox="1">
            <a:spLocks noChangeArrowheads="1"/>
          </p:cNvSpPr>
          <p:nvPr/>
        </p:nvSpPr>
        <p:spPr bwMode="auto">
          <a:xfrm>
            <a:off x="4695826" y="984250"/>
            <a:ext cx="80963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000" b="1"/>
              <a:t>T</a:t>
            </a:r>
          </a:p>
        </p:txBody>
      </p:sp>
      <p:sp>
        <p:nvSpPr>
          <p:cNvPr id="28705" name="Text Box 35"/>
          <p:cNvSpPr txBox="1">
            <a:spLocks noChangeArrowheads="1"/>
          </p:cNvSpPr>
          <p:nvPr/>
        </p:nvSpPr>
        <p:spPr bwMode="auto">
          <a:xfrm>
            <a:off x="4800601" y="1184275"/>
            <a:ext cx="80963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000" b="1"/>
              <a:t>T</a:t>
            </a:r>
          </a:p>
        </p:txBody>
      </p:sp>
      <p:sp>
        <p:nvSpPr>
          <p:cNvPr id="28706" name="Text Box 36"/>
          <p:cNvSpPr txBox="1">
            <a:spLocks noChangeArrowheads="1"/>
          </p:cNvSpPr>
          <p:nvPr/>
        </p:nvSpPr>
        <p:spPr bwMode="auto">
          <a:xfrm>
            <a:off x="5013326" y="1184275"/>
            <a:ext cx="80963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000" b="1"/>
              <a:t>T</a:t>
            </a:r>
          </a:p>
        </p:txBody>
      </p:sp>
      <p:sp>
        <p:nvSpPr>
          <p:cNvPr id="28707" name="Text Box 37"/>
          <p:cNvSpPr txBox="1">
            <a:spLocks noChangeArrowheads="1"/>
          </p:cNvSpPr>
          <p:nvPr/>
        </p:nvSpPr>
        <p:spPr bwMode="auto">
          <a:xfrm>
            <a:off x="5124451" y="1184275"/>
            <a:ext cx="80963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000" b="1"/>
              <a:t>T</a:t>
            </a:r>
          </a:p>
        </p:txBody>
      </p:sp>
      <p:sp>
        <p:nvSpPr>
          <p:cNvPr id="28708" name="Text Box 38"/>
          <p:cNvSpPr txBox="1">
            <a:spLocks noChangeArrowheads="1"/>
          </p:cNvSpPr>
          <p:nvPr/>
        </p:nvSpPr>
        <p:spPr bwMode="auto">
          <a:xfrm>
            <a:off x="5232401" y="1184275"/>
            <a:ext cx="80963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000" b="1"/>
              <a:t>T</a:t>
            </a:r>
          </a:p>
        </p:txBody>
      </p:sp>
      <p:sp>
        <p:nvSpPr>
          <p:cNvPr id="28709" name="Text Box 39"/>
          <p:cNvSpPr txBox="1">
            <a:spLocks noChangeArrowheads="1"/>
          </p:cNvSpPr>
          <p:nvPr/>
        </p:nvSpPr>
        <p:spPr bwMode="auto">
          <a:xfrm>
            <a:off x="5337176" y="1184275"/>
            <a:ext cx="80963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000" b="1"/>
              <a:t>T</a:t>
            </a:r>
          </a:p>
        </p:txBody>
      </p:sp>
      <p:sp>
        <p:nvSpPr>
          <p:cNvPr id="28710" name="Text Box 40"/>
          <p:cNvSpPr txBox="1">
            <a:spLocks noChangeArrowheads="1"/>
          </p:cNvSpPr>
          <p:nvPr/>
        </p:nvSpPr>
        <p:spPr bwMode="auto">
          <a:xfrm>
            <a:off x="4797426" y="984250"/>
            <a:ext cx="80963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000" b="1"/>
              <a:t>A</a:t>
            </a:r>
          </a:p>
        </p:txBody>
      </p:sp>
      <p:sp>
        <p:nvSpPr>
          <p:cNvPr id="28711" name="Text Box 41"/>
          <p:cNvSpPr txBox="1">
            <a:spLocks noChangeArrowheads="1"/>
          </p:cNvSpPr>
          <p:nvPr/>
        </p:nvSpPr>
        <p:spPr bwMode="auto">
          <a:xfrm>
            <a:off x="5013326" y="984250"/>
            <a:ext cx="80963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000" b="1"/>
              <a:t>A</a:t>
            </a:r>
          </a:p>
        </p:txBody>
      </p:sp>
      <p:sp>
        <p:nvSpPr>
          <p:cNvPr id="28712" name="Text Box 42"/>
          <p:cNvSpPr txBox="1">
            <a:spLocks noChangeArrowheads="1"/>
          </p:cNvSpPr>
          <p:nvPr/>
        </p:nvSpPr>
        <p:spPr bwMode="auto">
          <a:xfrm>
            <a:off x="5124451" y="984250"/>
            <a:ext cx="80963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000" b="1"/>
              <a:t>A</a:t>
            </a:r>
          </a:p>
        </p:txBody>
      </p:sp>
      <p:sp>
        <p:nvSpPr>
          <p:cNvPr id="28713" name="Text Box 43"/>
          <p:cNvSpPr txBox="1">
            <a:spLocks noChangeArrowheads="1"/>
          </p:cNvSpPr>
          <p:nvPr/>
        </p:nvSpPr>
        <p:spPr bwMode="auto">
          <a:xfrm>
            <a:off x="5235576" y="984250"/>
            <a:ext cx="80963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000" b="1"/>
              <a:t>A</a:t>
            </a:r>
          </a:p>
        </p:txBody>
      </p:sp>
      <p:sp>
        <p:nvSpPr>
          <p:cNvPr id="28714" name="Text Box 44"/>
          <p:cNvSpPr txBox="1">
            <a:spLocks noChangeArrowheads="1"/>
          </p:cNvSpPr>
          <p:nvPr/>
        </p:nvSpPr>
        <p:spPr bwMode="auto">
          <a:xfrm>
            <a:off x="5340351" y="984250"/>
            <a:ext cx="80963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000" b="1"/>
              <a:t>A</a:t>
            </a:r>
          </a:p>
        </p:txBody>
      </p:sp>
      <p:sp>
        <p:nvSpPr>
          <p:cNvPr id="28715" name="Text Box 45"/>
          <p:cNvSpPr txBox="1">
            <a:spLocks noChangeArrowheads="1"/>
          </p:cNvSpPr>
          <p:nvPr/>
        </p:nvSpPr>
        <p:spPr bwMode="auto">
          <a:xfrm>
            <a:off x="4692651" y="1184275"/>
            <a:ext cx="80963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000" b="1"/>
              <a:t>A</a:t>
            </a:r>
          </a:p>
        </p:txBody>
      </p:sp>
      <p:sp>
        <p:nvSpPr>
          <p:cNvPr id="28716" name="Text Box 46"/>
          <p:cNvSpPr txBox="1">
            <a:spLocks noChangeArrowheads="1"/>
          </p:cNvSpPr>
          <p:nvPr/>
        </p:nvSpPr>
        <p:spPr bwMode="auto">
          <a:xfrm>
            <a:off x="4911726" y="1184275"/>
            <a:ext cx="80963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000" b="1"/>
              <a:t>A</a:t>
            </a:r>
          </a:p>
        </p:txBody>
      </p:sp>
      <p:sp>
        <p:nvSpPr>
          <p:cNvPr id="28717" name="Text Box 47"/>
          <p:cNvSpPr txBox="1">
            <a:spLocks noChangeArrowheads="1"/>
          </p:cNvSpPr>
          <p:nvPr/>
        </p:nvSpPr>
        <p:spPr bwMode="auto">
          <a:xfrm>
            <a:off x="4908551" y="987425"/>
            <a:ext cx="80963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000" b="1"/>
              <a:t>T</a:t>
            </a:r>
          </a:p>
        </p:txBody>
      </p:sp>
      <p:sp>
        <p:nvSpPr>
          <p:cNvPr id="28718" name="Text Box 48"/>
          <p:cNvSpPr txBox="1">
            <a:spLocks noChangeArrowheads="1"/>
          </p:cNvSpPr>
          <p:nvPr/>
        </p:nvSpPr>
        <p:spPr bwMode="auto">
          <a:xfrm>
            <a:off x="6284914" y="1831976"/>
            <a:ext cx="1970087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Several transcription</a:t>
            </a:r>
            <a:br>
              <a:rPr lang="en-US" sz="1400" b="1"/>
            </a:br>
            <a:r>
              <a:rPr lang="en-US" sz="1400" b="1"/>
              <a:t>factors bind to DNA</a:t>
            </a:r>
          </a:p>
        </p:txBody>
      </p:sp>
      <p:grpSp>
        <p:nvGrpSpPr>
          <p:cNvPr id="3" name="Group 49"/>
          <p:cNvGrpSpPr>
            <a:grpSpLocks/>
          </p:cNvGrpSpPr>
          <p:nvPr/>
        </p:nvGrpSpPr>
        <p:grpSpPr bwMode="auto">
          <a:xfrm>
            <a:off x="6027738" y="1828800"/>
            <a:ext cx="207962" cy="203200"/>
            <a:chOff x="2739" y="1015"/>
            <a:chExt cx="131" cy="128"/>
          </a:xfrm>
        </p:grpSpPr>
        <p:sp>
          <p:nvSpPr>
            <p:cNvPr id="28733" name="Oval 50"/>
            <p:cNvSpPr>
              <a:spLocks noChangeArrowheads="1"/>
            </p:cNvSpPr>
            <p:nvPr/>
          </p:nvSpPr>
          <p:spPr bwMode="auto">
            <a:xfrm>
              <a:off x="2739" y="1019"/>
              <a:ext cx="131" cy="124"/>
            </a:xfrm>
            <a:prstGeom prst="ellipse">
              <a:avLst/>
            </a:prstGeom>
            <a:solidFill>
              <a:srgbClr val="0072CA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4" name="Text Box 51"/>
            <p:cNvSpPr txBox="1">
              <a:spLocks noChangeArrowheads="1"/>
            </p:cNvSpPr>
            <p:nvPr/>
          </p:nvSpPr>
          <p:spPr bwMode="auto">
            <a:xfrm>
              <a:off x="2772" y="1015"/>
              <a:ext cx="83" cy="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 sz="1400" b="1">
                  <a:solidFill>
                    <a:schemeClr val="bg1"/>
                  </a:solidFill>
                </a:rPr>
                <a:t>2</a:t>
              </a:r>
              <a:endParaRPr lang="en-US" sz="1400" b="1"/>
            </a:p>
          </p:txBody>
        </p:sp>
      </p:grpSp>
      <p:sp>
        <p:nvSpPr>
          <p:cNvPr id="28720" name="Text Box 52"/>
          <p:cNvSpPr txBox="1">
            <a:spLocks noChangeArrowheads="1"/>
          </p:cNvSpPr>
          <p:nvPr/>
        </p:nvSpPr>
        <p:spPr bwMode="auto">
          <a:xfrm>
            <a:off x="6284914" y="193676"/>
            <a:ext cx="1970087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A eukaryotic promoter</a:t>
            </a:r>
          </a:p>
        </p:txBody>
      </p: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6027738" y="190500"/>
            <a:ext cx="207962" cy="203200"/>
            <a:chOff x="2739" y="1015"/>
            <a:chExt cx="131" cy="128"/>
          </a:xfrm>
        </p:grpSpPr>
        <p:sp>
          <p:nvSpPr>
            <p:cNvPr id="28731" name="Oval 54"/>
            <p:cNvSpPr>
              <a:spLocks noChangeArrowheads="1"/>
            </p:cNvSpPr>
            <p:nvPr/>
          </p:nvSpPr>
          <p:spPr bwMode="auto">
            <a:xfrm>
              <a:off x="2739" y="1019"/>
              <a:ext cx="131" cy="124"/>
            </a:xfrm>
            <a:prstGeom prst="ellipse">
              <a:avLst/>
            </a:prstGeom>
            <a:solidFill>
              <a:srgbClr val="0072CA"/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2" name="Text Box 55"/>
            <p:cNvSpPr txBox="1">
              <a:spLocks noChangeArrowheads="1"/>
            </p:cNvSpPr>
            <p:nvPr/>
          </p:nvSpPr>
          <p:spPr bwMode="auto">
            <a:xfrm>
              <a:off x="2772" y="1015"/>
              <a:ext cx="83" cy="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r>
                <a:rPr lang="en-US" sz="1400" b="1">
                  <a:solidFill>
                    <a:schemeClr val="bg1"/>
                  </a:solidFill>
                </a:rPr>
                <a:t>1</a:t>
              </a:r>
              <a:endParaRPr lang="en-US" sz="1400" b="1"/>
            </a:p>
          </p:txBody>
        </p:sp>
      </p:grpSp>
      <p:sp>
        <p:nvSpPr>
          <p:cNvPr id="28722" name="Line 56"/>
          <p:cNvSpPr>
            <a:spLocks noChangeShapeType="1"/>
          </p:cNvSpPr>
          <p:nvPr/>
        </p:nvSpPr>
        <p:spPr bwMode="auto">
          <a:xfrm>
            <a:off x="4381500" y="4483100"/>
            <a:ext cx="508000" cy="355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23" name="Line 57"/>
          <p:cNvSpPr>
            <a:spLocks noChangeShapeType="1"/>
          </p:cNvSpPr>
          <p:nvPr/>
        </p:nvSpPr>
        <p:spPr bwMode="auto">
          <a:xfrm flipH="1" flipV="1">
            <a:off x="5059364" y="2395538"/>
            <a:ext cx="325437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24" name="Line 58"/>
          <p:cNvSpPr>
            <a:spLocks noChangeShapeType="1"/>
          </p:cNvSpPr>
          <p:nvPr/>
        </p:nvSpPr>
        <p:spPr bwMode="auto">
          <a:xfrm flipV="1">
            <a:off x="5046664" y="2405064"/>
            <a:ext cx="15875" cy="414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25" name="Text Box 59"/>
          <p:cNvSpPr txBox="1">
            <a:spLocks noChangeArrowheads="1"/>
          </p:cNvSpPr>
          <p:nvPr/>
        </p:nvSpPr>
        <p:spPr bwMode="auto">
          <a:xfrm>
            <a:off x="5980114" y="1498600"/>
            <a:ext cx="8524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Start point</a:t>
            </a:r>
          </a:p>
        </p:txBody>
      </p:sp>
      <p:sp>
        <p:nvSpPr>
          <p:cNvPr id="28726" name="Text Box 60"/>
          <p:cNvSpPr txBox="1">
            <a:spLocks noChangeArrowheads="1"/>
          </p:cNvSpPr>
          <p:nvPr/>
        </p:nvSpPr>
        <p:spPr bwMode="auto">
          <a:xfrm>
            <a:off x="7199314" y="1485900"/>
            <a:ext cx="1563687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Template strand</a:t>
            </a:r>
          </a:p>
        </p:txBody>
      </p:sp>
      <p:sp>
        <p:nvSpPr>
          <p:cNvPr id="28727" name="Line 61"/>
          <p:cNvSpPr>
            <a:spLocks noChangeShapeType="1"/>
          </p:cNvSpPr>
          <p:nvPr/>
        </p:nvSpPr>
        <p:spPr bwMode="auto">
          <a:xfrm>
            <a:off x="7620000" y="846139"/>
            <a:ext cx="0" cy="136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28" name="Line 62"/>
          <p:cNvSpPr>
            <a:spLocks noChangeShapeType="1"/>
          </p:cNvSpPr>
          <p:nvPr/>
        </p:nvSpPr>
        <p:spPr bwMode="auto">
          <a:xfrm flipH="1" flipV="1">
            <a:off x="7615238" y="1325564"/>
            <a:ext cx="4762" cy="1555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29" name="Line 63"/>
          <p:cNvSpPr>
            <a:spLocks noChangeShapeType="1"/>
          </p:cNvSpPr>
          <p:nvPr/>
        </p:nvSpPr>
        <p:spPr bwMode="auto">
          <a:xfrm flipV="1">
            <a:off x="6418263" y="1341439"/>
            <a:ext cx="0" cy="161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30" name="AutoShape 64"/>
          <p:cNvSpPr>
            <a:spLocks/>
          </p:cNvSpPr>
          <p:nvPr/>
        </p:nvSpPr>
        <p:spPr bwMode="auto">
          <a:xfrm rot="5400000">
            <a:off x="5558632" y="-180181"/>
            <a:ext cx="169863" cy="1946275"/>
          </a:xfrm>
          <a:prstGeom prst="leftBrace">
            <a:avLst>
              <a:gd name="adj1" fmla="val 9548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676400" y="469901"/>
            <a:ext cx="8534400" cy="769441"/>
          </a:xfrm>
          <a:prstGeom prst="rect">
            <a:avLst/>
          </a:prstGeom>
        </p:spPr>
        <p:txBody>
          <a:bodyPr vert="horz" lIns="91440" tIns="45720" rIns="91440" bIns="45720" rtlCol="0" anchor="t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4400" i="1" dirty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Elongation of the RNA Strand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057400" y="1365251"/>
            <a:ext cx="8305800" cy="4819781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/>
          <a:p>
            <a:pPr marL="350838" indent="-350838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/>
              <a:t>As RNA polymerase moves along the DNA, it untwists the double helix, 10 to 20 bases at a time</a:t>
            </a:r>
          </a:p>
          <a:p>
            <a:pPr marL="350838" indent="-350838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/>
              <a:t>Transcription progresses at a rate of 40 nucleotides per second in eukaryotes</a:t>
            </a:r>
          </a:p>
          <a:p>
            <a:pPr marL="350838" indent="-350838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/>
              <a:t>A gene can be transcribed simultaneously by several RNA polymerases</a:t>
            </a:r>
          </a:p>
          <a:p>
            <a:pPr marL="350838" indent="-350838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/>
              <a:t>Nucleotides are added to the 3</a:t>
            </a:r>
            <a:r>
              <a:rPr lang="en-US" sz="3200" dirty="0">
                <a:latin typeface="Symbol" pitchFamily="18" charset="2"/>
                <a:sym typeface="Symbol" pitchFamily="18" charset="2"/>
              </a:rPr>
              <a:t></a:t>
            </a:r>
            <a:r>
              <a:rPr lang="en-US" sz="3200" dirty="0"/>
              <a:t> end of the growing RNA molecule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3" descr="17_09Elongation-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79664" y="136525"/>
            <a:ext cx="7432675" cy="658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Text Box 4"/>
          <p:cNvSpPr txBox="1">
            <a:spLocks noChangeArrowheads="1"/>
          </p:cNvSpPr>
          <p:nvPr/>
        </p:nvSpPr>
        <p:spPr bwMode="auto">
          <a:xfrm>
            <a:off x="5445126" y="139700"/>
            <a:ext cx="15589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Nontemplate</a:t>
            </a:r>
            <a:br>
              <a:rPr lang="en-US" b="1"/>
            </a:br>
            <a:r>
              <a:rPr lang="en-US" b="1"/>
              <a:t>strand of DNA</a:t>
            </a:r>
          </a:p>
        </p:txBody>
      </p:sp>
      <p:sp>
        <p:nvSpPr>
          <p:cNvPr id="30724" name="Text Box 5"/>
          <p:cNvSpPr txBox="1">
            <a:spLocks noChangeArrowheads="1"/>
          </p:cNvSpPr>
          <p:nvPr/>
        </p:nvSpPr>
        <p:spPr bwMode="auto">
          <a:xfrm>
            <a:off x="7070726" y="749300"/>
            <a:ext cx="20415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RNA nucleotides</a:t>
            </a:r>
          </a:p>
        </p:txBody>
      </p:sp>
      <p:sp>
        <p:nvSpPr>
          <p:cNvPr id="30725" name="Text Box 6"/>
          <p:cNvSpPr txBox="1">
            <a:spLocks noChangeArrowheads="1"/>
          </p:cNvSpPr>
          <p:nvPr/>
        </p:nvSpPr>
        <p:spPr bwMode="auto">
          <a:xfrm>
            <a:off x="4492626" y="1168400"/>
            <a:ext cx="1304925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RNA</a:t>
            </a:r>
            <a:br>
              <a:rPr lang="en-US" b="1"/>
            </a:br>
            <a:r>
              <a:rPr lang="en-US" b="1"/>
              <a:t>polymerase</a:t>
            </a:r>
          </a:p>
        </p:txBody>
      </p:sp>
      <p:sp>
        <p:nvSpPr>
          <p:cNvPr id="30726" name="Text Box 7"/>
          <p:cNvSpPr txBox="1">
            <a:spLocks noChangeArrowheads="1"/>
          </p:cNvSpPr>
          <p:nvPr/>
        </p:nvSpPr>
        <p:spPr bwMode="auto">
          <a:xfrm>
            <a:off x="7502526" y="5346700"/>
            <a:ext cx="1527175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Template</a:t>
            </a:r>
            <a:br>
              <a:rPr lang="en-US" b="1"/>
            </a:br>
            <a:r>
              <a:rPr lang="en-US" b="1"/>
              <a:t>strand of DNA</a:t>
            </a:r>
          </a:p>
        </p:txBody>
      </p:sp>
      <p:sp>
        <p:nvSpPr>
          <p:cNvPr id="30727" name="Line 8"/>
          <p:cNvSpPr>
            <a:spLocks noChangeShapeType="1"/>
          </p:cNvSpPr>
          <p:nvPr/>
        </p:nvSpPr>
        <p:spPr bwMode="auto">
          <a:xfrm>
            <a:off x="6134100" y="698500"/>
            <a:ext cx="762000" cy="1358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Line 9"/>
          <p:cNvSpPr>
            <a:spLocks noChangeShapeType="1"/>
          </p:cNvSpPr>
          <p:nvPr/>
        </p:nvSpPr>
        <p:spPr bwMode="auto">
          <a:xfrm flipV="1">
            <a:off x="6629400" y="1003300"/>
            <a:ext cx="1219200" cy="208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Line 10"/>
          <p:cNvSpPr>
            <a:spLocks noChangeShapeType="1"/>
          </p:cNvSpPr>
          <p:nvPr/>
        </p:nvSpPr>
        <p:spPr bwMode="auto">
          <a:xfrm flipV="1">
            <a:off x="7048500" y="1019176"/>
            <a:ext cx="800100" cy="188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Line 11"/>
          <p:cNvSpPr>
            <a:spLocks noChangeShapeType="1"/>
          </p:cNvSpPr>
          <p:nvPr/>
        </p:nvSpPr>
        <p:spPr bwMode="auto">
          <a:xfrm flipH="1" flipV="1">
            <a:off x="7845426" y="1006476"/>
            <a:ext cx="295275" cy="1368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Line 12"/>
          <p:cNvSpPr>
            <a:spLocks noChangeShapeType="1"/>
          </p:cNvSpPr>
          <p:nvPr/>
        </p:nvSpPr>
        <p:spPr bwMode="auto">
          <a:xfrm flipH="1" flipV="1">
            <a:off x="3048000" y="5524500"/>
            <a:ext cx="177800" cy="647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2" name="Line 13"/>
          <p:cNvSpPr>
            <a:spLocks noChangeShapeType="1"/>
          </p:cNvSpPr>
          <p:nvPr/>
        </p:nvSpPr>
        <p:spPr bwMode="auto">
          <a:xfrm>
            <a:off x="7239000" y="4546600"/>
            <a:ext cx="685800" cy="825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3" name="Text Box 14"/>
          <p:cNvSpPr txBox="1">
            <a:spLocks noChangeArrowheads="1"/>
          </p:cNvSpPr>
          <p:nvPr/>
        </p:nvSpPr>
        <p:spPr bwMode="auto">
          <a:xfrm>
            <a:off x="2459038" y="2441575"/>
            <a:ext cx="233362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3</a:t>
            </a:r>
            <a:r>
              <a:rPr lang="en-US" sz="1600" b="1">
                <a:sym typeface="Symbol" pitchFamily="18" charset="2"/>
              </a:rPr>
              <a:t></a:t>
            </a:r>
            <a:endParaRPr lang="en-US" sz="1600" b="1"/>
          </a:p>
        </p:txBody>
      </p:sp>
      <p:sp>
        <p:nvSpPr>
          <p:cNvPr id="30734" name="Text Box 15"/>
          <p:cNvSpPr txBox="1">
            <a:spLocks noChangeArrowheads="1"/>
          </p:cNvSpPr>
          <p:nvPr/>
        </p:nvSpPr>
        <p:spPr bwMode="auto">
          <a:xfrm>
            <a:off x="9545638" y="4181475"/>
            <a:ext cx="233362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3</a:t>
            </a:r>
            <a:r>
              <a:rPr lang="en-US" sz="1600" b="1">
                <a:sym typeface="Symbol" pitchFamily="18" charset="2"/>
              </a:rPr>
              <a:t></a:t>
            </a:r>
            <a:endParaRPr lang="en-US" sz="1600" b="1"/>
          </a:p>
        </p:txBody>
      </p:sp>
      <p:sp>
        <p:nvSpPr>
          <p:cNvPr id="30735" name="Text Box 16"/>
          <p:cNvSpPr txBox="1">
            <a:spLocks noChangeArrowheads="1"/>
          </p:cNvSpPr>
          <p:nvPr/>
        </p:nvSpPr>
        <p:spPr bwMode="auto">
          <a:xfrm>
            <a:off x="2427288" y="4124325"/>
            <a:ext cx="233362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5</a:t>
            </a:r>
            <a:r>
              <a:rPr lang="en-US" b="1">
                <a:sym typeface="Symbol" pitchFamily="18" charset="2"/>
              </a:rPr>
              <a:t></a:t>
            </a:r>
            <a:endParaRPr lang="en-US" b="1"/>
          </a:p>
        </p:txBody>
      </p:sp>
      <p:sp>
        <p:nvSpPr>
          <p:cNvPr id="30736" name="Text Box 17"/>
          <p:cNvSpPr txBox="1">
            <a:spLocks noChangeArrowheads="1"/>
          </p:cNvSpPr>
          <p:nvPr/>
        </p:nvSpPr>
        <p:spPr bwMode="auto">
          <a:xfrm>
            <a:off x="2416176" y="5038725"/>
            <a:ext cx="233363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5</a:t>
            </a:r>
            <a:r>
              <a:rPr lang="en-US" b="1">
                <a:sym typeface="Symbol" pitchFamily="18" charset="2"/>
              </a:rPr>
              <a:t></a:t>
            </a:r>
            <a:endParaRPr lang="en-US" b="1"/>
          </a:p>
        </p:txBody>
      </p:sp>
      <p:sp>
        <p:nvSpPr>
          <p:cNvPr id="30737" name="Text Box 18"/>
          <p:cNvSpPr txBox="1">
            <a:spLocks noChangeArrowheads="1"/>
          </p:cNvSpPr>
          <p:nvPr/>
        </p:nvSpPr>
        <p:spPr bwMode="auto">
          <a:xfrm>
            <a:off x="9615488" y="2384425"/>
            <a:ext cx="233362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5</a:t>
            </a:r>
            <a:r>
              <a:rPr lang="en-US" b="1">
                <a:sym typeface="Symbol" pitchFamily="18" charset="2"/>
              </a:rPr>
              <a:t></a:t>
            </a:r>
            <a:endParaRPr lang="en-US" b="1"/>
          </a:p>
        </p:txBody>
      </p:sp>
      <p:sp>
        <p:nvSpPr>
          <p:cNvPr id="30738" name="Text Box 19"/>
          <p:cNvSpPr txBox="1">
            <a:spLocks noChangeArrowheads="1"/>
          </p:cNvSpPr>
          <p:nvPr/>
        </p:nvSpPr>
        <p:spPr bwMode="auto">
          <a:xfrm>
            <a:off x="5646738" y="2809875"/>
            <a:ext cx="182562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600" b="1"/>
              <a:t>3</a:t>
            </a:r>
            <a:r>
              <a:rPr lang="en-US" sz="1600" b="1">
                <a:sym typeface="Symbol" pitchFamily="18" charset="2"/>
              </a:rPr>
              <a:t></a:t>
            </a:r>
            <a:endParaRPr lang="en-US" sz="1600" b="1"/>
          </a:p>
        </p:txBody>
      </p:sp>
      <p:sp>
        <p:nvSpPr>
          <p:cNvPr id="30739" name="Text Box 20"/>
          <p:cNvSpPr txBox="1">
            <a:spLocks noChangeArrowheads="1"/>
          </p:cNvSpPr>
          <p:nvPr/>
        </p:nvSpPr>
        <p:spPr bwMode="auto">
          <a:xfrm>
            <a:off x="3298826" y="6032500"/>
            <a:ext cx="1374775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Newly made</a:t>
            </a:r>
            <a:br>
              <a:rPr lang="en-US" b="1"/>
            </a:br>
            <a:r>
              <a:rPr lang="en-US" b="1"/>
              <a:t>RNA</a:t>
            </a:r>
          </a:p>
        </p:txBody>
      </p:sp>
      <p:sp>
        <p:nvSpPr>
          <p:cNvPr id="30740" name="Text Box 21"/>
          <p:cNvSpPr txBox="1">
            <a:spLocks noChangeArrowheads="1"/>
          </p:cNvSpPr>
          <p:nvPr/>
        </p:nvSpPr>
        <p:spPr bwMode="auto">
          <a:xfrm>
            <a:off x="4518026" y="5041900"/>
            <a:ext cx="2771775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Direction of transcription</a:t>
            </a:r>
          </a:p>
        </p:txBody>
      </p:sp>
      <p:sp>
        <p:nvSpPr>
          <p:cNvPr id="30741" name="Text Box 22"/>
          <p:cNvSpPr txBox="1">
            <a:spLocks noChangeArrowheads="1"/>
          </p:cNvSpPr>
          <p:nvPr/>
        </p:nvSpPr>
        <p:spPr bwMode="auto">
          <a:xfrm rot="-2056165">
            <a:off x="3914776" y="3206750"/>
            <a:ext cx="225425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A</a:t>
            </a:r>
          </a:p>
        </p:txBody>
      </p:sp>
      <p:sp>
        <p:nvSpPr>
          <p:cNvPr id="30742" name="Text Box 23"/>
          <p:cNvSpPr txBox="1">
            <a:spLocks noChangeArrowheads="1"/>
          </p:cNvSpPr>
          <p:nvPr/>
        </p:nvSpPr>
        <p:spPr bwMode="auto">
          <a:xfrm>
            <a:off x="4737101" y="2279651"/>
            <a:ext cx="17462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A</a:t>
            </a:r>
          </a:p>
        </p:txBody>
      </p:sp>
      <p:sp>
        <p:nvSpPr>
          <p:cNvPr id="30743" name="Text Box 24"/>
          <p:cNvSpPr txBox="1">
            <a:spLocks noChangeArrowheads="1"/>
          </p:cNvSpPr>
          <p:nvPr/>
        </p:nvSpPr>
        <p:spPr bwMode="auto">
          <a:xfrm>
            <a:off x="6359525" y="2200276"/>
            <a:ext cx="17145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A</a:t>
            </a:r>
          </a:p>
        </p:txBody>
      </p:sp>
      <p:sp>
        <p:nvSpPr>
          <p:cNvPr id="30744" name="Text Box 25"/>
          <p:cNvSpPr txBox="1">
            <a:spLocks noChangeArrowheads="1"/>
          </p:cNvSpPr>
          <p:nvPr/>
        </p:nvSpPr>
        <p:spPr bwMode="auto">
          <a:xfrm>
            <a:off x="6740525" y="2206625"/>
            <a:ext cx="1714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A</a:t>
            </a:r>
          </a:p>
        </p:txBody>
      </p:sp>
      <p:sp>
        <p:nvSpPr>
          <p:cNvPr id="30745" name="Text Box 26"/>
          <p:cNvSpPr txBox="1">
            <a:spLocks noChangeArrowheads="1"/>
          </p:cNvSpPr>
          <p:nvPr/>
        </p:nvSpPr>
        <p:spPr bwMode="auto">
          <a:xfrm rot="-1755099">
            <a:off x="7397751" y="3800475"/>
            <a:ext cx="225425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0746" name="Text Box 27"/>
          <p:cNvSpPr txBox="1">
            <a:spLocks noChangeArrowheads="1"/>
          </p:cNvSpPr>
          <p:nvPr/>
        </p:nvSpPr>
        <p:spPr bwMode="auto">
          <a:xfrm rot="-977199">
            <a:off x="7115176" y="4086225"/>
            <a:ext cx="225425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0747" name="Text Box 28"/>
          <p:cNvSpPr txBox="1">
            <a:spLocks noChangeArrowheads="1"/>
          </p:cNvSpPr>
          <p:nvPr/>
        </p:nvSpPr>
        <p:spPr bwMode="auto">
          <a:xfrm>
            <a:off x="5130801" y="4321175"/>
            <a:ext cx="225425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30748" name="Text Box 29"/>
          <p:cNvSpPr txBox="1">
            <a:spLocks noChangeArrowheads="1"/>
          </p:cNvSpPr>
          <p:nvPr/>
        </p:nvSpPr>
        <p:spPr bwMode="auto">
          <a:xfrm rot="-1694984">
            <a:off x="4191001" y="2962275"/>
            <a:ext cx="225425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T</a:t>
            </a:r>
          </a:p>
        </p:txBody>
      </p:sp>
      <p:sp>
        <p:nvSpPr>
          <p:cNvPr id="30749" name="Text Box 30"/>
          <p:cNvSpPr txBox="1">
            <a:spLocks noChangeArrowheads="1"/>
          </p:cNvSpPr>
          <p:nvPr/>
        </p:nvSpPr>
        <p:spPr bwMode="auto">
          <a:xfrm>
            <a:off x="5143500" y="2219326"/>
            <a:ext cx="1524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T</a:t>
            </a:r>
          </a:p>
        </p:txBody>
      </p:sp>
      <p:sp>
        <p:nvSpPr>
          <p:cNvPr id="30750" name="Text Box 31"/>
          <p:cNvSpPr txBox="1">
            <a:spLocks noChangeArrowheads="1"/>
          </p:cNvSpPr>
          <p:nvPr/>
        </p:nvSpPr>
        <p:spPr bwMode="auto">
          <a:xfrm rot="612133">
            <a:off x="7086601" y="2393951"/>
            <a:ext cx="14922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T</a:t>
            </a:r>
          </a:p>
        </p:txBody>
      </p:sp>
      <p:sp>
        <p:nvSpPr>
          <p:cNvPr id="30751" name="Text Box 32"/>
          <p:cNvSpPr txBox="1">
            <a:spLocks noChangeArrowheads="1"/>
          </p:cNvSpPr>
          <p:nvPr/>
        </p:nvSpPr>
        <p:spPr bwMode="auto">
          <a:xfrm rot="1481215">
            <a:off x="7366001" y="2647950"/>
            <a:ext cx="2381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T</a:t>
            </a:r>
          </a:p>
        </p:txBody>
      </p:sp>
      <p:sp>
        <p:nvSpPr>
          <p:cNvPr id="30752" name="Text Box 33"/>
          <p:cNvSpPr txBox="1">
            <a:spLocks noChangeArrowheads="1"/>
          </p:cNvSpPr>
          <p:nvPr/>
        </p:nvSpPr>
        <p:spPr bwMode="auto">
          <a:xfrm>
            <a:off x="6753226" y="4324350"/>
            <a:ext cx="2381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30753" name="Text Box 34"/>
          <p:cNvSpPr txBox="1">
            <a:spLocks noChangeArrowheads="1"/>
          </p:cNvSpPr>
          <p:nvPr/>
        </p:nvSpPr>
        <p:spPr bwMode="auto">
          <a:xfrm>
            <a:off x="6359526" y="4324350"/>
            <a:ext cx="2381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30754" name="Text Box 35"/>
          <p:cNvSpPr txBox="1">
            <a:spLocks noChangeArrowheads="1"/>
          </p:cNvSpPr>
          <p:nvPr/>
        </p:nvSpPr>
        <p:spPr bwMode="auto">
          <a:xfrm>
            <a:off x="4756151" y="4264025"/>
            <a:ext cx="2381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30755" name="Text Box 36"/>
          <p:cNvSpPr txBox="1">
            <a:spLocks noChangeArrowheads="1"/>
          </p:cNvSpPr>
          <p:nvPr/>
        </p:nvSpPr>
        <p:spPr bwMode="auto">
          <a:xfrm>
            <a:off x="5956301" y="4324350"/>
            <a:ext cx="1619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>
                <a:solidFill>
                  <a:schemeClr val="bg1"/>
                </a:solidFill>
              </a:rPr>
              <a:t>G</a:t>
            </a:r>
          </a:p>
        </p:txBody>
      </p:sp>
      <p:sp>
        <p:nvSpPr>
          <p:cNvPr id="30756" name="Text Box 37"/>
          <p:cNvSpPr txBox="1">
            <a:spLocks noChangeArrowheads="1"/>
          </p:cNvSpPr>
          <p:nvPr/>
        </p:nvSpPr>
        <p:spPr bwMode="auto">
          <a:xfrm rot="2881331">
            <a:off x="7581901" y="2924176"/>
            <a:ext cx="1619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G</a:t>
            </a:r>
          </a:p>
        </p:txBody>
      </p:sp>
      <p:sp>
        <p:nvSpPr>
          <p:cNvPr id="30757" name="Text Box 38"/>
          <p:cNvSpPr txBox="1">
            <a:spLocks noChangeArrowheads="1"/>
          </p:cNvSpPr>
          <p:nvPr/>
        </p:nvSpPr>
        <p:spPr bwMode="auto">
          <a:xfrm rot="3202488">
            <a:off x="7816851" y="3225801"/>
            <a:ext cx="1619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G</a:t>
            </a:r>
          </a:p>
        </p:txBody>
      </p:sp>
      <p:sp>
        <p:nvSpPr>
          <p:cNvPr id="30758" name="Text Box 39"/>
          <p:cNvSpPr txBox="1">
            <a:spLocks noChangeArrowheads="1"/>
          </p:cNvSpPr>
          <p:nvPr/>
        </p:nvSpPr>
        <p:spPr bwMode="auto">
          <a:xfrm>
            <a:off x="4432301" y="2670175"/>
            <a:ext cx="225425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C</a:t>
            </a:r>
          </a:p>
        </p:txBody>
      </p:sp>
      <p:sp>
        <p:nvSpPr>
          <p:cNvPr id="30759" name="Text Box 40"/>
          <p:cNvSpPr txBox="1">
            <a:spLocks noChangeArrowheads="1"/>
          </p:cNvSpPr>
          <p:nvPr/>
        </p:nvSpPr>
        <p:spPr bwMode="auto">
          <a:xfrm>
            <a:off x="5537200" y="2193926"/>
            <a:ext cx="18415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C</a:t>
            </a:r>
          </a:p>
        </p:txBody>
      </p:sp>
      <p:sp>
        <p:nvSpPr>
          <p:cNvPr id="30760" name="Text Box 41"/>
          <p:cNvSpPr txBox="1">
            <a:spLocks noChangeArrowheads="1"/>
          </p:cNvSpPr>
          <p:nvPr/>
        </p:nvSpPr>
        <p:spPr bwMode="auto">
          <a:xfrm>
            <a:off x="5965826" y="2190751"/>
            <a:ext cx="15557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C</a:t>
            </a:r>
          </a:p>
        </p:txBody>
      </p:sp>
      <p:sp>
        <p:nvSpPr>
          <p:cNvPr id="30761" name="Text Box 42"/>
          <p:cNvSpPr txBox="1">
            <a:spLocks noChangeArrowheads="1"/>
          </p:cNvSpPr>
          <p:nvPr/>
        </p:nvSpPr>
        <p:spPr bwMode="auto">
          <a:xfrm rot="-2077668">
            <a:off x="7994651" y="3365500"/>
            <a:ext cx="225425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30762" name="Text Box 43"/>
          <p:cNvSpPr txBox="1">
            <a:spLocks noChangeArrowheads="1"/>
          </p:cNvSpPr>
          <p:nvPr/>
        </p:nvSpPr>
        <p:spPr bwMode="auto">
          <a:xfrm rot="-1952386">
            <a:off x="7696201" y="3609975"/>
            <a:ext cx="225425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30763" name="Text Box 44"/>
          <p:cNvSpPr txBox="1">
            <a:spLocks noChangeArrowheads="1"/>
          </p:cNvSpPr>
          <p:nvPr/>
        </p:nvSpPr>
        <p:spPr bwMode="auto">
          <a:xfrm>
            <a:off x="5530851" y="4324350"/>
            <a:ext cx="225425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>
                <a:solidFill>
                  <a:schemeClr val="bg1"/>
                </a:solidFill>
              </a:rPr>
              <a:t>G</a:t>
            </a:r>
          </a:p>
        </p:txBody>
      </p:sp>
      <p:sp>
        <p:nvSpPr>
          <p:cNvPr id="30764" name="Text Box 45"/>
          <p:cNvSpPr txBox="1">
            <a:spLocks noChangeArrowheads="1"/>
          </p:cNvSpPr>
          <p:nvPr/>
        </p:nvSpPr>
        <p:spPr bwMode="auto">
          <a:xfrm>
            <a:off x="5537201" y="3632200"/>
            <a:ext cx="225425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C</a:t>
            </a:r>
          </a:p>
        </p:txBody>
      </p:sp>
      <p:sp>
        <p:nvSpPr>
          <p:cNvPr id="30765" name="Text Box 46"/>
          <p:cNvSpPr txBox="1">
            <a:spLocks noChangeArrowheads="1"/>
          </p:cNvSpPr>
          <p:nvPr/>
        </p:nvSpPr>
        <p:spPr bwMode="auto">
          <a:xfrm>
            <a:off x="5962651" y="3635375"/>
            <a:ext cx="225425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C</a:t>
            </a:r>
          </a:p>
        </p:txBody>
      </p:sp>
      <p:sp>
        <p:nvSpPr>
          <p:cNvPr id="30766" name="Text Box 47"/>
          <p:cNvSpPr txBox="1">
            <a:spLocks noChangeArrowheads="1"/>
          </p:cNvSpPr>
          <p:nvPr/>
        </p:nvSpPr>
        <p:spPr bwMode="auto">
          <a:xfrm>
            <a:off x="4394201" y="3702050"/>
            <a:ext cx="225425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C</a:t>
            </a:r>
          </a:p>
        </p:txBody>
      </p:sp>
      <p:sp>
        <p:nvSpPr>
          <p:cNvPr id="30767" name="Text Box 48"/>
          <p:cNvSpPr txBox="1">
            <a:spLocks noChangeArrowheads="1"/>
          </p:cNvSpPr>
          <p:nvPr/>
        </p:nvSpPr>
        <p:spPr bwMode="auto">
          <a:xfrm>
            <a:off x="4733926" y="3644900"/>
            <a:ext cx="225425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A</a:t>
            </a:r>
          </a:p>
        </p:txBody>
      </p:sp>
      <p:sp>
        <p:nvSpPr>
          <p:cNvPr id="30768" name="Text Box 49"/>
          <p:cNvSpPr txBox="1">
            <a:spLocks noChangeArrowheads="1"/>
          </p:cNvSpPr>
          <p:nvPr/>
        </p:nvSpPr>
        <p:spPr bwMode="auto">
          <a:xfrm>
            <a:off x="6353176" y="3644900"/>
            <a:ext cx="225425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A</a:t>
            </a:r>
          </a:p>
        </p:txBody>
      </p:sp>
      <p:sp>
        <p:nvSpPr>
          <p:cNvPr id="30769" name="Text Box 50"/>
          <p:cNvSpPr txBox="1">
            <a:spLocks noChangeArrowheads="1"/>
          </p:cNvSpPr>
          <p:nvPr/>
        </p:nvSpPr>
        <p:spPr bwMode="auto">
          <a:xfrm rot="-475496">
            <a:off x="6645276" y="3368675"/>
            <a:ext cx="225425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A</a:t>
            </a:r>
          </a:p>
        </p:txBody>
      </p:sp>
      <p:sp>
        <p:nvSpPr>
          <p:cNvPr id="30770" name="Text Box 51"/>
          <p:cNvSpPr txBox="1">
            <a:spLocks noChangeArrowheads="1"/>
          </p:cNvSpPr>
          <p:nvPr/>
        </p:nvSpPr>
        <p:spPr bwMode="auto">
          <a:xfrm rot="936946">
            <a:off x="7988301" y="2579688"/>
            <a:ext cx="225425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U</a:t>
            </a:r>
          </a:p>
        </p:txBody>
      </p:sp>
      <p:sp>
        <p:nvSpPr>
          <p:cNvPr id="30771" name="Text Box 52"/>
          <p:cNvSpPr txBox="1">
            <a:spLocks noChangeArrowheads="1"/>
          </p:cNvSpPr>
          <p:nvPr/>
        </p:nvSpPr>
        <p:spPr bwMode="auto">
          <a:xfrm rot="-92352">
            <a:off x="6994526" y="3111500"/>
            <a:ext cx="225425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U</a:t>
            </a:r>
          </a:p>
        </p:txBody>
      </p:sp>
      <p:sp>
        <p:nvSpPr>
          <p:cNvPr id="30772" name="Text Box 53"/>
          <p:cNvSpPr txBox="1">
            <a:spLocks noChangeArrowheads="1"/>
          </p:cNvSpPr>
          <p:nvPr/>
        </p:nvSpPr>
        <p:spPr bwMode="auto">
          <a:xfrm>
            <a:off x="5130801" y="3635375"/>
            <a:ext cx="225425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U</a:t>
            </a:r>
          </a:p>
        </p:txBody>
      </p:sp>
      <p:sp>
        <p:nvSpPr>
          <p:cNvPr id="30773" name="Text Box 54"/>
          <p:cNvSpPr txBox="1">
            <a:spLocks noChangeArrowheads="1"/>
          </p:cNvSpPr>
          <p:nvPr/>
        </p:nvSpPr>
        <p:spPr bwMode="auto">
          <a:xfrm>
            <a:off x="5916613" y="2797175"/>
            <a:ext cx="506412" cy="24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700" b="1"/>
              <a:t>end</a:t>
            </a:r>
            <a:endParaRPr lang="en-US" sz="1600" b="1"/>
          </a:p>
        </p:txBody>
      </p:sp>
      <p:sp>
        <p:nvSpPr>
          <p:cNvPr id="3077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5400"/>
            <a:ext cx="2590800" cy="304800"/>
          </a:xfrm>
        </p:spPr>
        <p:txBody>
          <a:bodyPr/>
          <a:lstStyle/>
          <a:p>
            <a:pPr eaLnBrk="1" hangingPunct="1"/>
            <a:r>
              <a:rPr lang="en-US" sz="1200">
                <a:latin typeface="Arial" charset="0"/>
              </a:rPr>
              <a:t>Figure 17.9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639888" y="463551"/>
            <a:ext cx="8534400" cy="769441"/>
          </a:xfrm>
          <a:prstGeom prst="rect">
            <a:avLst/>
          </a:prstGeom>
        </p:spPr>
        <p:txBody>
          <a:bodyPr vert="horz" lIns="91440" tIns="45720" rIns="91440" bIns="45720" rtlCol="0" anchor="t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4400" i="1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Termination of Transcription</a:t>
            </a:r>
            <a:endParaRPr lang="en-US" sz="4400" dirty="0"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057400" y="1366838"/>
            <a:ext cx="8534400" cy="4721292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/>
          <a:p>
            <a:pPr marL="350838" indent="-350838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/>
              <a:t>The mechanisms of termination are different in bacteria and eukaryotes</a:t>
            </a:r>
          </a:p>
          <a:p>
            <a:pPr marL="350838" indent="-350838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/>
              <a:t>In bacteria, the polymerase stops transcription at the end of the terminator and the </a:t>
            </a:r>
            <a:r>
              <a:rPr lang="en-US" sz="3200" dirty="0">
                <a:solidFill>
                  <a:srgbClr val="FF0000"/>
                </a:solidFill>
              </a:rPr>
              <a:t>mRNA</a:t>
            </a:r>
            <a:r>
              <a:rPr lang="en-US" sz="3200" dirty="0"/>
              <a:t> can be translated without further modification</a:t>
            </a:r>
          </a:p>
          <a:p>
            <a:pPr marL="350838" indent="-350838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/>
              <a:t>In eukaryotes, </a:t>
            </a:r>
            <a:r>
              <a:rPr lang="en-US" sz="3200" dirty="0">
                <a:solidFill>
                  <a:srgbClr val="FF0000"/>
                </a:solidFill>
              </a:rPr>
              <a:t>RNA polymerase II </a:t>
            </a:r>
            <a:r>
              <a:rPr lang="en-US" sz="3200" dirty="0"/>
              <a:t>transcribes the </a:t>
            </a:r>
            <a:r>
              <a:rPr lang="en-US" sz="3200" dirty="0" err="1"/>
              <a:t>polyadenylation</a:t>
            </a:r>
            <a:r>
              <a:rPr lang="en-US" sz="3200" dirty="0"/>
              <a:t> signal sequence; the RNA transcript is released </a:t>
            </a:r>
            <a:r>
              <a:rPr lang="en-US" sz="3200" dirty="0">
                <a:solidFill>
                  <a:srgbClr val="FF0000"/>
                </a:solidFill>
              </a:rPr>
              <a:t>10–35 </a:t>
            </a:r>
            <a:r>
              <a:rPr lang="en-US" sz="3200" dirty="0"/>
              <a:t>nucleotides past this </a:t>
            </a:r>
            <a:r>
              <a:rPr lang="en-US" sz="3200" dirty="0" err="1"/>
              <a:t>polyadenylation</a:t>
            </a:r>
            <a:r>
              <a:rPr lang="en-US" sz="3200" dirty="0"/>
              <a:t> sequence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600200" y="152400"/>
            <a:ext cx="8915400" cy="1446550"/>
          </a:xfrm>
          <a:prstGeom prst="rect">
            <a:avLst/>
          </a:prstGeom>
        </p:spPr>
        <p:txBody>
          <a:bodyPr vert="horz" lIns="91440" tIns="45720" rIns="91440" bIns="45720" rtlCol="0" anchor="t">
            <a:spAutoFit/>
          </a:bodyPr>
          <a:lstStyle/>
          <a:p>
            <a:pPr marL="57150" indent="-4763" algn="ctr">
              <a:spcBef>
                <a:spcPct val="0"/>
              </a:spcBef>
              <a:defRPr/>
            </a:pPr>
            <a:r>
              <a:rPr lang="en-US" sz="4400" dirty="0">
                <a:latin typeface="+mj-lt"/>
                <a:ea typeface="+mj-ea"/>
                <a:cs typeface="+mj-cs"/>
              </a:rPr>
              <a:t>Eukaryotic cells modify RNA after transcription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905000" y="1903414"/>
            <a:ext cx="8534400" cy="373640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marL="350838" indent="-350838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/>
              <a:t>Enzymes in the eukaryotic nucleus modify </a:t>
            </a:r>
            <a:r>
              <a:rPr lang="en-US" sz="3200" dirty="0">
                <a:solidFill>
                  <a:srgbClr val="FF0000"/>
                </a:solidFill>
              </a:rPr>
              <a:t>pre-mRNA </a:t>
            </a:r>
            <a:r>
              <a:rPr lang="en-US" sz="3200" dirty="0"/>
              <a:t>(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RNA processing</a:t>
            </a:r>
            <a:r>
              <a:rPr lang="en-US" sz="3200" dirty="0"/>
              <a:t>) before the genetic messages are dispatched to the cytoplasm</a:t>
            </a:r>
          </a:p>
          <a:p>
            <a:pPr marL="350838" indent="-350838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/>
              <a:t>During RNA processing, both ends of the primary transcript are usually altered</a:t>
            </a:r>
          </a:p>
          <a:p>
            <a:pPr marL="350838" indent="-350838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/>
              <a:t>Also, usually some interior parts of the molecule are cut out, and the other parts spliced together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676400" y="469901"/>
            <a:ext cx="8534400" cy="769441"/>
          </a:xfrm>
          <a:prstGeom prst="rect">
            <a:avLst/>
          </a:prstGeom>
        </p:spPr>
        <p:txBody>
          <a:bodyPr vert="horz" lIns="91440" tIns="45720" rIns="91440" bIns="45720" rtlCol="0" anchor="t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4400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Alteration of mRNA Ends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057400" y="1401764"/>
            <a:ext cx="8153400" cy="4262437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/>
          <a:p>
            <a:pPr marL="350838" indent="-350838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/>
              <a:t>Each end of a pre-mRNA molecule is modified in a particular way</a:t>
            </a:r>
          </a:p>
          <a:p>
            <a:pPr marL="977900" lvl="1" indent="-3048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800" dirty="0"/>
              <a:t>The 5</a:t>
            </a:r>
            <a:r>
              <a:rPr lang="en-US" sz="2800" dirty="0">
                <a:latin typeface="Symbol" pitchFamily="18" charset="2"/>
                <a:sym typeface="Symbol" pitchFamily="18" charset="2"/>
              </a:rPr>
              <a:t></a:t>
            </a:r>
            <a:r>
              <a:rPr lang="en-US" sz="2800" dirty="0"/>
              <a:t> end receives a modified nucleotide </a:t>
            </a:r>
            <a:r>
              <a:rPr lang="en-US" sz="2800" b="1" dirty="0">
                <a:solidFill>
                  <a:srgbClr val="7030A0"/>
                </a:solidFill>
              </a:rPr>
              <a:t>5</a:t>
            </a:r>
            <a:r>
              <a:rPr lang="en-US" sz="2800" b="1" dirty="0">
                <a:solidFill>
                  <a:srgbClr val="7030A0"/>
                </a:solidFill>
                <a:latin typeface="Symbol" pitchFamily="18" charset="2"/>
                <a:sym typeface="Symbol" pitchFamily="18" charset="2"/>
              </a:rPr>
              <a:t></a:t>
            </a:r>
            <a:r>
              <a:rPr lang="en-US" sz="2800" b="1" dirty="0">
                <a:solidFill>
                  <a:srgbClr val="7030A0"/>
                </a:solidFill>
              </a:rPr>
              <a:t> cap</a:t>
            </a:r>
          </a:p>
          <a:p>
            <a:pPr marL="977900" lvl="1" indent="-3048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800" dirty="0"/>
              <a:t>The 3</a:t>
            </a:r>
            <a:r>
              <a:rPr lang="en-US" sz="2800" dirty="0">
                <a:latin typeface="Symbol" pitchFamily="18" charset="2"/>
                <a:sym typeface="Symbol" pitchFamily="18" charset="2"/>
              </a:rPr>
              <a:t></a:t>
            </a:r>
            <a:r>
              <a:rPr lang="en-US" sz="2800" dirty="0"/>
              <a:t> end gets a </a:t>
            </a:r>
            <a:r>
              <a:rPr lang="en-US" sz="2800" b="1" dirty="0">
                <a:solidFill>
                  <a:srgbClr val="7030A0"/>
                </a:solidFill>
              </a:rPr>
              <a:t>poly-A tail</a:t>
            </a:r>
          </a:p>
          <a:p>
            <a:pPr marL="350838" indent="-350838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/>
              <a:t>These modifications share several functions</a:t>
            </a:r>
            <a:endParaRPr lang="en-US" sz="3000" dirty="0"/>
          </a:p>
          <a:p>
            <a:pPr marL="977900" lvl="1" indent="-3048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800" dirty="0"/>
              <a:t>They seem to facilitate the export of mRNA to the cytoplasm</a:t>
            </a:r>
          </a:p>
          <a:p>
            <a:pPr marL="977900" lvl="1" indent="-3048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800" dirty="0"/>
              <a:t>They protect mRNA from hydrolytic enzymes</a:t>
            </a:r>
          </a:p>
          <a:p>
            <a:pPr marL="977900" lvl="1" indent="-3048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800" dirty="0"/>
              <a:t>They help </a:t>
            </a:r>
            <a:r>
              <a:rPr lang="en-US" sz="2800" dirty="0" err="1"/>
              <a:t>ribosomes</a:t>
            </a:r>
            <a:r>
              <a:rPr lang="en-US" sz="2800" dirty="0"/>
              <a:t> attach to the 5</a:t>
            </a:r>
            <a:r>
              <a:rPr lang="en-US" sz="2800" dirty="0">
                <a:latin typeface="Symbol" pitchFamily="18" charset="2"/>
                <a:sym typeface="Symbol" pitchFamily="18" charset="2"/>
              </a:rPr>
              <a:t></a:t>
            </a:r>
            <a:r>
              <a:rPr lang="en-US" sz="2800" dirty="0"/>
              <a:t> end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5400"/>
            <a:ext cx="2590800" cy="304800"/>
          </a:xfrm>
        </p:spPr>
        <p:txBody>
          <a:bodyPr/>
          <a:lstStyle/>
          <a:p>
            <a:pPr eaLnBrk="1" hangingPunct="1"/>
            <a:r>
              <a:rPr lang="en-US" sz="1200">
                <a:latin typeface="Arial" charset="0"/>
              </a:rPr>
              <a:t>Figure 17.10</a:t>
            </a:r>
          </a:p>
        </p:txBody>
      </p:sp>
      <p:pic>
        <p:nvPicPr>
          <p:cNvPr id="34819" name="Picture 3" descr="17_10ProcessingCapTail-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0864" y="2587625"/>
            <a:ext cx="8548687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4175126" y="2565400"/>
            <a:ext cx="1749425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/>
            <a:r>
              <a:rPr lang="en-US" b="1"/>
              <a:t>Protein-coding</a:t>
            </a:r>
            <a:br>
              <a:rPr lang="en-US" b="1"/>
            </a:br>
            <a:r>
              <a:rPr lang="en-US" b="1"/>
              <a:t>segment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6765926" y="2578100"/>
            <a:ext cx="1800225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/>
            <a:r>
              <a:rPr lang="en-US" b="1" dirty="0" err="1"/>
              <a:t>Poly</a:t>
            </a:r>
            <a:r>
              <a:rPr lang="en-US" b="1" dirty="0" err="1">
                <a:solidFill>
                  <a:srgbClr val="00B050"/>
                </a:solidFill>
              </a:rPr>
              <a:t>adenylatio</a:t>
            </a:r>
            <a:r>
              <a:rPr lang="en-US" b="1" dirty="0" err="1"/>
              <a:t>n</a:t>
            </a:r>
            <a:br>
              <a:rPr lang="en-US" b="1" dirty="0"/>
            </a:br>
            <a:r>
              <a:rPr lang="en-US" b="1" dirty="0"/>
              <a:t>signal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3017839" y="3013076"/>
            <a:ext cx="2063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5</a:t>
            </a:r>
            <a:r>
              <a:rPr lang="en-US" b="1">
                <a:sym typeface="Symbol" pitchFamily="18" charset="2"/>
              </a:rPr>
              <a:t></a:t>
            </a:r>
            <a:endParaRPr lang="en-US" b="1"/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8761413" y="3025775"/>
            <a:ext cx="157162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3</a:t>
            </a:r>
            <a:r>
              <a:rPr lang="en-US" b="1">
                <a:sym typeface="Symbol" pitchFamily="18" charset="2"/>
              </a:rPr>
              <a:t></a:t>
            </a:r>
            <a:endParaRPr lang="en-US" b="1"/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7212013" y="3749675"/>
            <a:ext cx="157162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3</a:t>
            </a:r>
            <a:r>
              <a:rPr lang="en-US" b="1">
                <a:sym typeface="Symbol" pitchFamily="18" charset="2"/>
              </a:rPr>
              <a:t></a:t>
            </a:r>
            <a:endParaRPr lang="en-US" b="1"/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2144714" y="3748088"/>
            <a:ext cx="206375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5</a:t>
            </a:r>
            <a:r>
              <a:rPr lang="en-US" b="1">
                <a:sym typeface="Symbol" pitchFamily="18" charset="2"/>
              </a:rPr>
              <a:t></a:t>
            </a:r>
            <a:endParaRPr lang="en-US" b="1"/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067051" y="3743326"/>
            <a:ext cx="206375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5</a:t>
            </a:r>
            <a:r>
              <a:rPr lang="en-US" b="1">
                <a:sym typeface="Symbol" pitchFamily="18" charset="2"/>
              </a:rPr>
              <a:t></a:t>
            </a:r>
            <a:endParaRPr lang="en-US" b="1"/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2416176" y="3740151"/>
            <a:ext cx="4365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Cap</a:t>
            </a: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3338513" y="3744914"/>
            <a:ext cx="436562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UTR</a:t>
            </a:r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>
            <a:off x="3835400" y="3530600"/>
            <a:ext cx="279400" cy="165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4159251" y="3606801"/>
            <a:ext cx="6905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Start</a:t>
            </a:r>
            <a:br>
              <a:rPr lang="en-US" b="1"/>
            </a:br>
            <a:r>
              <a:rPr lang="en-US" b="1"/>
              <a:t>codon</a:t>
            </a:r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1943100" y="3303589"/>
            <a:ext cx="134938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G</a:t>
            </a:r>
            <a:endParaRPr lang="en-US" b="1"/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2279650" y="3308351"/>
            <a:ext cx="134938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P</a:t>
            </a:r>
            <a:endParaRPr lang="en-US" b="1"/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2559050" y="3311526"/>
            <a:ext cx="134938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P</a:t>
            </a:r>
            <a:endParaRPr lang="en-US" b="1"/>
          </a:p>
        </p:txBody>
      </p:sp>
      <p:sp>
        <p:nvSpPr>
          <p:cNvPr id="34834" name="Text Box 18"/>
          <p:cNvSpPr txBox="1">
            <a:spLocks noChangeArrowheads="1"/>
          </p:cNvSpPr>
          <p:nvPr/>
        </p:nvSpPr>
        <p:spPr bwMode="auto">
          <a:xfrm>
            <a:off x="2833689" y="3309939"/>
            <a:ext cx="134937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400" b="1"/>
              <a:t>P</a:t>
            </a:r>
            <a:endParaRPr lang="en-US" b="1"/>
          </a:p>
        </p:txBody>
      </p:sp>
      <p:sp>
        <p:nvSpPr>
          <p:cNvPr id="34835" name="AutoShape 19"/>
          <p:cNvSpPr>
            <a:spLocks/>
          </p:cNvSpPr>
          <p:nvPr/>
        </p:nvSpPr>
        <p:spPr bwMode="auto">
          <a:xfrm rot="-5400000">
            <a:off x="2395538" y="3040063"/>
            <a:ext cx="177800" cy="1231900"/>
          </a:xfrm>
          <a:prstGeom prst="leftBrace">
            <a:avLst>
              <a:gd name="adj1" fmla="val 57738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6" name="AutoShape 20"/>
          <p:cNvSpPr>
            <a:spLocks/>
          </p:cNvSpPr>
          <p:nvPr/>
        </p:nvSpPr>
        <p:spPr bwMode="auto">
          <a:xfrm rot="-5400000">
            <a:off x="3374232" y="3315495"/>
            <a:ext cx="165100" cy="687387"/>
          </a:xfrm>
          <a:prstGeom prst="leftBrace">
            <a:avLst>
              <a:gd name="adj1" fmla="val 3469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7" name="AutoShape 21"/>
          <p:cNvSpPr>
            <a:spLocks/>
          </p:cNvSpPr>
          <p:nvPr/>
        </p:nvSpPr>
        <p:spPr bwMode="auto">
          <a:xfrm rot="5400000">
            <a:off x="4937126" y="1960563"/>
            <a:ext cx="177800" cy="2435225"/>
          </a:xfrm>
          <a:prstGeom prst="leftBrace">
            <a:avLst>
              <a:gd name="adj1" fmla="val 11413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5538788" y="3606801"/>
            <a:ext cx="6905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Stop</a:t>
            </a:r>
            <a:br>
              <a:rPr lang="en-US" b="1"/>
            </a:br>
            <a:r>
              <a:rPr lang="en-US" b="1"/>
              <a:t>codon</a:t>
            </a:r>
          </a:p>
        </p:txBody>
      </p:sp>
      <p:sp>
        <p:nvSpPr>
          <p:cNvPr id="34839" name="Line 23"/>
          <p:cNvSpPr>
            <a:spLocks noChangeShapeType="1"/>
          </p:cNvSpPr>
          <p:nvPr/>
        </p:nvSpPr>
        <p:spPr bwMode="auto">
          <a:xfrm flipH="1">
            <a:off x="6062664" y="3530600"/>
            <a:ext cx="223837" cy="177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0" name="AutoShape 24"/>
          <p:cNvSpPr>
            <a:spLocks/>
          </p:cNvSpPr>
          <p:nvPr/>
        </p:nvSpPr>
        <p:spPr bwMode="auto">
          <a:xfrm rot="-5400000">
            <a:off x="7487444" y="2402682"/>
            <a:ext cx="165100" cy="2513012"/>
          </a:xfrm>
          <a:prstGeom prst="leftBrace">
            <a:avLst>
              <a:gd name="adj1" fmla="val 12684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1" name="Text Box 25"/>
          <p:cNvSpPr txBox="1">
            <a:spLocks noChangeArrowheads="1"/>
          </p:cNvSpPr>
          <p:nvPr/>
        </p:nvSpPr>
        <p:spPr bwMode="auto">
          <a:xfrm>
            <a:off x="7485064" y="3749675"/>
            <a:ext cx="5810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UTR</a:t>
            </a:r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7366001" y="3321051"/>
            <a:ext cx="758825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300" b="1">
                <a:solidFill>
                  <a:schemeClr val="bg1"/>
                </a:solidFill>
              </a:rPr>
              <a:t>AAUAAA</a:t>
            </a:r>
          </a:p>
        </p:txBody>
      </p:sp>
      <p:sp>
        <p:nvSpPr>
          <p:cNvPr id="34843" name="Text Box 27"/>
          <p:cNvSpPr txBox="1">
            <a:spLocks noChangeArrowheads="1"/>
          </p:cNvSpPr>
          <p:nvPr/>
        </p:nvSpPr>
        <p:spPr bwMode="auto">
          <a:xfrm>
            <a:off x="9045576" y="3748088"/>
            <a:ext cx="121126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b="1"/>
              <a:t>Poly-A tail</a:t>
            </a:r>
          </a:p>
        </p:txBody>
      </p:sp>
      <p:sp>
        <p:nvSpPr>
          <p:cNvPr id="34844" name="AutoShape 28"/>
          <p:cNvSpPr>
            <a:spLocks/>
          </p:cNvSpPr>
          <p:nvPr/>
        </p:nvSpPr>
        <p:spPr bwMode="auto">
          <a:xfrm rot="-5400000">
            <a:off x="9507538" y="2928938"/>
            <a:ext cx="165100" cy="1466850"/>
          </a:xfrm>
          <a:prstGeom prst="leftBrace">
            <a:avLst>
              <a:gd name="adj1" fmla="val 74038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45" name="Text Box 29"/>
          <p:cNvSpPr txBox="1">
            <a:spLocks noChangeArrowheads="1"/>
          </p:cNvSpPr>
          <p:nvPr/>
        </p:nvSpPr>
        <p:spPr bwMode="auto">
          <a:xfrm>
            <a:off x="9164638" y="3316288"/>
            <a:ext cx="347662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300" b="1"/>
              <a:t>AAA</a:t>
            </a:r>
          </a:p>
        </p:txBody>
      </p:sp>
      <p:sp>
        <p:nvSpPr>
          <p:cNvPr id="34846" name="Text Box 30"/>
          <p:cNvSpPr txBox="1">
            <a:spLocks noChangeArrowheads="1"/>
          </p:cNvSpPr>
          <p:nvPr/>
        </p:nvSpPr>
        <p:spPr bwMode="auto">
          <a:xfrm>
            <a:off x="9696451" y="3322638"/>
            <a:ext cx="347663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300" b="1"/>
              <a:t>AAA</a:t>
            </a:r>
          </a:p>
        </p:txBody>
      </p:sp>
      <p:sp>
        <p:nvSpPr>
          <p:cNvPr id="34847" name="Text Box 31"/>
          <p:cNvSpPr txBox="1">
            <a:spLocks noChangeArrowheads="1"/>
          </p:cNvSpPr>
          <p:nvPr/>
        </p:nvSpPr>
        <p:spPr bwMode="auto">
          <a:xfrm>
            <a:off x="9521826" y="3270251"/>
            <a:ext cx="182563" cy="18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r>
              <a:rPr lang="en-US" sz="1300" b="1"/>
              <a:t>…</a:t>
            </a:r>
          </a:p>
        </p:txBody>
      </p:sp>
      <p:sp>
        <p:nvSpPr>
          <p:cNvPr id="34848" name="AutoShape 32"/>
          <p:cNvSpPr>
            <a:spLocks/>
          </p:cNvSpPr>
          <p:nvPr/>
        </p:nvSpPr>
        <p:spPr bwMode="auto">
          <a:xfrm rot="5400000">
            <a:off x="7646195" y="2828132"/>
            <a:ext cx="149225" cy="696913"/>
          </a:xfrm>
          <a:prstGeom prst="leftBrace">
            <a:avLst>
              <a:gd name="adj1" fmla="val 38918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942</Words>
  <Application>Microsoft Office PowerPoint</Application>
  <PresentationFormat>Widescreen</PresentationFormat>
  <Paragraphs>268</Paragraphs>
  <Slides>17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Figure 17.8</vt:lpstr>
      <vt:lpstr>PowerPoint Presentation</vt:lpstr>
      <vt:lpstr>Figure 17.9</vt:lpstr>
      <vt:lpstr>PowerPoint Presentation</vt:lpstr>
      <vt:lpstr>PowerPoint Presentation</vt:lpstr>
      <vt:lpstr>PowerPoint Presentation</vt:lpstr>
      <vt:lpstr>Figure 17.10</vt:lpstr>
      <vt:lpstr>PowerPoint Presentation</vt:lpstr>
      <vt:lpstr>Figure 17.11</vt:lpstr>
      <vt:lpstr>PowerPoint Presentation</vt:lpstr>
      <vt:lpstr>Figure 17.12-3</vt:lpstr>
      <vt:lpstr>Figure 17.13</vt:lpstr>
      <vt:lpstr>PowerPoint Presentation</vt:lpstr>
      <vt:lpstr>Figure 17.14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saadmahdi saadmahdi</dc:creator>
  <cp:lastModifiedBy>saadmahdi saadmahdi</cp:lastModifiedBy>
  <cp:revision>1</cp:revision>
  <dcterms:created xsi:type="dcterms:W3CDTF">2024-03-21T00:36:56Z</dcterms:created>
  <dcterms:modified xsi:type="dcterms:W3CDTF">2024-03-21T00:37:15Z</dcterms:modified>
</cp:coreProperties>
</file>